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66" r:id="rId3"/>
    <p:sldId id="258" r:id="rId4"/>
    <p:sldId id="259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64" r:id="rId29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F9600"/>
    <a:srgbClr val="777777"/>
    <a:srgbClr val="FFA52D"/>
    <a:srgbClr val="FF9504"/>
    <a:srgbClr val="FF9C19"/>
    <a:srgbClr val="D7AF7E"/>
    <a:srgbClr val="FFA329"/>
    <a:srgbClr val="FF9E1D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15" autoAdjust="0"/>
    <p:restoredTop sz="81630" autoAdjust="0"/>
  </p:normalViewPr>
  <p:slideViewPr>
    <p:cSldViewPr>
      <p:cViewPr varScale="1">
        <p:scale>
          <a:sx n="87" d="100"/>
          <a:sy n="87" d="100"/>
        </p:scale>
        <p:origin x="-390" y="-84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2998A-2BC8-4F66-BDDD-EC2E5603C070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B7995-5857-4248-AB67-D5F56B47E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65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8CA99-93AA-4A2B-B422-E3500CF27245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059E4-5EE4-4D75-A261-4421B84AC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471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63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圆角矩形 9"/>
          <p:cNvSpPr/>
          <p:nvPr userDrawn="1"/>
        </p:nvSpPr>
        <p:spPr>
          <a:xfrm flipH="1">
            <a:off x="6084470" y="5445276"/>
            <a:ext cx="2016000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963" y="2112713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F8F8F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图形图像设计</a:t>
            </a:r>
            <a:endParaRPr lang="zh-CN" altLang="en-US" sz="8000" dirty="0">
              <a:solidFill>
                <a:srgbClr val="F8F8F8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138159" y="1365558"/>
            <a:ext cx="3960440" cy="468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kern="1200" dirty="0" err="1" smtClean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Coreldraw</a:t>
            </a:r>
            <a:r>
              <a:rPr lang="en-US" altLang="zh-CN" sz="4000" b="1" kern="1200" dirty="0" smtClean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 X7</a:t>
            </a:r>
            <a:endParaRPr lang="zh-CN" altLang="zh-CN" sz="4000" b="1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8" name="泪滴形 17"/>
          <p:cNvSpPr/>
          <p:nvPr userDrawn="1"/>
        </p:nvSpPr>
        <p:spPr>
          <a:xfrm>
            <a:off x="6798350" y="0"/>
            <a:ext cx="5400000" cy="5400000"/>
          </a:xfrm>
          <a:prstGeom prst="teardrop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角星 22"/>
          <p:cNvSpPr/>
          <p:nvPr userDrawn="1"/>
        </p:nvSpPr>
        <p:spPr>
          <a:xfrm>
            <a:off x="-155536" y="1577667"/>
            <a:ext cx="1276173" cy="1276173"/>
          </a:xfrm>
          <a:prstGeom prst="star6">
            <a:avLst>
              <a:gd name="adj" fmla="val 21176"/>
              <a:gd name="hf" fmla="val 115470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9"/>
          <p:cNvSpPr/>
          <p:nvPr userDrawn="1"/>
        </p:nvSpPr>
        <p:spPr>
          <a:xfrm>
            <a:off x="4082400" y="5445276"/>
            <a:ext cx="2016000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4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9.87654E-7 L 0.38333 9.87654E-7 " pathEditMode="relative" rAng="0" ptsTypes="AA">
                                      <p:cBhvr>
                                        <p:cTn id="16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6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33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17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46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4" grpId="0"/>
      <p:bldP spid="17" grpId="0"/>
      <p:bldP spid="23" grpId="0" animBg="1"/>
      <p:bldP spid="23" grpId="1" animBg="1"/>
      <p:bldP spid="23" grpId="2" animBg="1"/>
      <p:bldP spid="23" grpId="3" animBg="1"/>
      <p:bldP spid="2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4797152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5948" y="481953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5948" y="5900116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5921978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023" y="5355633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5948" y="535982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26" name="Picture 2" descr="F:\360云盘\02-个人资料\！PPT图片及版面资源\05-PPT精选插图\04-图标\1255659509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9175" y="621008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"/>
          <p:cNvSpPr txBox="1"/>
          <p:nvPr userDrawn="1"/>
        </p:nvSpPr>
        <p:spPr>
          <a:xfrm>
            <a:off x="1994719" y="3429000"/>
            <a:ext cx="8208912" cy="110799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6600" b="1" dirty="0" smtClean="0">
                <a:solidFill>
                  <a:srgbClr val="FF9600"/>
                </a:solidFill>
                <a:effectLst/>
                <a:latin typeface="微软雅黑" pitchFamily="34" charset="-122"/>
                <a:ea typeface="微软雅黑" pitchFamily="34" charset="-122"/>
              </a:rPr>
              <a:t>感谢收看 请多指点</a:t>
            </a:r>
            <a:endParaRPr lang="zh-CN" altLang="en-US" sz="6600" b="1" dirty="0">
              <a:solidFill>
                <a:srgbClr val="FF96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194360" y="630888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www.1ppt.com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3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3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3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3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3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3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1" grpId="0"/>
      <p:bldP spid="35" grpId="0"/>
      <p:bldP spid="11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2"/>
          <p:cNvSpPr/>
          <p:nvPr userDrawn="1"/>
        </p:nvSpPr>
        <p:spPr>
          <a:xfrm>
            <a:off x="-11722" y="1412524"/>
            <a:ext cx="2988996" cy="1581922"/>
          </a:xfrm>
          <a:custGeom>
            <a:avLst/>
            <a:gdLst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11723 w 2988996"/>
              <a:gd name="connsiteY3" fmla="*/ 1002590 h 1581922"/>
              <a:gd name="connsiteX4" fmla="*/ 0 w 2988996"/>
              <a:gd name="connsiteY4" fmla="*/ 0 h 1581922"/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0 w 2988996"/>
              <a:gd name="connsiteY3" fmla="*/ 779851 h 1581922"/>
              <a:gd name="connsiteX4" fmla="*/ 0 w 2988996"/>
              <a:gd name="connsiteY4" fmla="*/ 0 h 1581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8996" h="1581922">
                <a:moveTo>
                  <a:pt x="0" y="0"/>
                </a:moveTo>
                <a:lnTo>
                  <a:pt x="2977274" y="1042696"/>
                </a:lnTo>
                <a:lnTo>
                  <a:pt x="2988996" y="1581922"/>
                </a:lnTo>
                <a:lnTo>
                  <a:pt x="0" y="77985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2964964" y="2972632"/>
            <a:ext cx="2127824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五边形 7"/>
          <p:cNvSpPr/>
          <p:nvPr userDrawn="1"/>
        </p:nvSpPr>
        <p:spPr>
          <a:xfrm>
            <a:off x="2964964" y="3980744"/>
            <a:ext cx="2127824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" name="矩形 2"/>
          <p:cNvSpPr/>
          <p:nvPr userDrawn="1"/>
        </p:nvSpPr>
        <p:spPr>
          <a:xfrm>
            <a:off x="-11722" y="3732396"/>
            <a:ext cx="2976686" cy="992748"/>
          </a:xfrm>
          <a:custGeom>
            <a:avLst/>
            <a:gdLst>
              <a:gd name="connsiteX0" fmla="*/ 0 w 2964963"/>
              <a:gd name="connsiteY0" fmla="*/ 0 h 895715"/>
              <a:gd name="connsiteX1" fmla="*/ 2941517 w 2964963"/>
              <a:gd name="connsiteY1" fmla="*/ 344767 h 895715"/>
              <a:gd name="connsiteX2" fmla="*/ 2964963 w 2964963"/>
              <a:gd name="connsiteY2" fmla="*/ 895715 h 895715"/>
              <a:gd name="connsiteX3" fmla="*/ 0 w 2964963"/>
              <a:gd name="connsiteY3" fmla="*/ 746565 h 895715"/>
              <a:gd name="connsiteX4" fmla="*/ 0 w 2964963"/>
              <a:gd name="connsiteY4" fmla="*/ 0 h 895715"/>
              <a:gd name="connsiteX0" fmla="*/ 11723 w 2976686"/>
              <a:gd name="connsiteY0" fmla="*/ 0 h 895715"/>
              <a:gd name="connsiteX1" fmla="*/ 2953240 w 2976686"/>
              <a:gd name="connsiteY1" fmla="*/ 344767 h 895715"/>
              <a:gd name="connsiteX2" fmla="*/ 2976686 w 2976686"/>
              <a:gd name="connsiteY2" fmla="*/ 895715 h 895715"/>
              <a:gd name="connsiteX3" fmla="*/ 0 w 2976686"/>
              <a:gd name="connsiteY3" fmla="*/ 887241 h 895715"/>
              <a:gd name="connsiteX4" fmla="*/ 11723 w 2976686"/>
              <a:gd name="connsiteY4" fmla="*/ 0 h 895715"/>
              <a:gd name="connsiteX0" fmla="*/ 11723 w 2976686"/>
              <a:gd name="connsiteY0" fmla="*/ 0 h 1016195"/>
              <a:gd name="connsiteX1" fmla="*/ 2953240 w 2976686"/>
              <a:gd name="connsiteY1" fmla="*/ 344767 h 1016195"/>
              <a:gd name="connsiteX2" fmla="*/ 2976686 w 2976686"/>
              <a:gd name="connsiteY2" fmla="*/ 895715 h 1016195"/>
              <a:gd name="connsiteX3" fmla="*/ 0 w 2976686"/>
              <a:gd name="connsiteY3" fmla="*/ 1016195 h 1016195"/>
              <a:gd name="connsiteX4" fmla="*/ 11723 w 2976686"/>
              <a:gd name="connsiteY4" fmla="*/ 0 h 1016195"/>
              <a:gd name="connsiteX0" fmla="*/ 0 w 2976686"/>
              <a:gd name="connsiteY0" fmla="*/ 0 h 898964"/>
              <a:gd name="connsiteX1" fmla="*/ 2953240 w 2976686"/>
              <a:gd name="connsiteY1" fmla="*/ 227536 h 898964"/>
              <a:gd name="connsiteX2" fmla="*/ 2976686 w 2976686"/>
              <a:gd name="connsiteY2" fmla="*/ 778484 h 898964"/>
              <a:gd name="connsiteX3" fmla="*/ 0 w 2976686"/>
              <a:gd name="connsiteY3" fmla="*/ 898964 h 898964"/>
              <a:gd name="connsiteX4" fmla="*/ 0 w 2976686"/>
              <a:gd name="connsiteY4" fmla="*/ 0 h 898964"/>
              <a:gd name="connsiteX0" fmla="*/ 0 w 2976686"/>
              <a:gd name="connsiteY0" fmla="*/ 0 h 992748"/>
              <a:gd name="connsiteX1" fmla="*/ 2953240 w 2976686"/>
              <a:gd name="connsiteY1" fmla="*/ 227536 h 992748"/>
              <a:gd name="connsiteX2" fmla="*/ 2976686 w 2976686"/>
              <a:gd name="connsiteY2" fmla="*/ 778484 h 992748"/>
              <a:gd name="connsiteX3" fmla="*/ 0 w 2976686"/>
              <a:gd name="connsiteY3" fmla="*/ 992748 h 992748"/>
              <a:gd name="connsiteX4" fmla="*/ 0 w 2976686"/>
              <a:gd name="connsiteY4" fmla="*/ 0 h 9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6" h="992748">
                <a:moveTo>
                  <a:pt x="0" y="0"/>
                </a:moveTo>
                <a:lnTo>
                  <a:pt x="2953240" y="227536"/>
                </a:lnTo>
                <a:lnTo>
                  <a:pt x="2976686" y="778484"/>
                </a:lnTo>
                <a:lnTo>
                  <a:pt x="0" y="9927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" name="矩形 2"/>
          <p:cNvSpPr/>
          <p:nvPr userDrawn="1"/>
        </p:nvSpPr>
        <p:spPr>
          <a:xfrm>
            <a:off x="1" y="2188757"/>
            <a:ext cx="2976687" cy="1312251"/>
          </a:xfrm>
          <a:custGeom>
            <a:avLst/>
            <a:gdLst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69898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664390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11282 h 1312251"/>
              <a:gd name="connsiteX4" fmla="*/ 0 w 2976687"/>
              <a:gd name="connsiteY4" fmla="*/ 0 h 131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312251">
                <a:moveTo>
                  <a:pt x="0" y="0"/>
                </a:moveTo>
                <a:lnTo>
                  <a:pt x="2953241" y="808196"/>
                </a:lnTo>
                <a:lnTo>
                  <a:pt x="2976687" y="1312251"/>
                </a:lnTo>
                <a:lnTo>
                  <a:pt x="0" y="71128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矩形 2"/>
          <p:cNvSpPr/>
          <p:nvPr userDrawn="1"/>
        </p:nvSpPr>
        <p:spPr>
          <a:xfrm>
            <a:off x="-11724" y="2878159"/>
            <a:ext cx="2976687" cy="1112800"/>
          </a:xfrm>
          <a:custGeom>
            <a:avLst/>
            <a:gdLst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781870 h 1159692"/>
              <a:gd name="connsiteX4" fmla="*/ 0 w 2976687"/>
              <a:gd name="connsiteY4" fmla="*/ 0 h 1159692"/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899100 h 1159692"/>
              <a:gd name="connsiteX4" fmla="*/ 0 w 2976687"/>
              <a:gd name="connsiteY4" fmla="*/ 0 h 1159692"/>
              <a:gd name="connsiteX0" fmla="*/ 0 w 2976687"/>
              <a:gd name="connsiteY0" fmla="*/ 0 h 1112800"/>
              <a:gd name="connsiteX1" fmla="*/ 2976687 w 2976687"/>
              <a:gd name="connsiteY1" fmla="*/ 585296 h 1112800"/>
              <a:gd name="connsiteX2" fmla="*/ 2964963 w 2976687"/>
              <a:gd name="connsiteY2" fmla="*/ 1112800 h 1112800"/>
              <a:gd name="connsiteX3" fmla="*/ 11723 w 2976687"/>
              <a:gd name="connsiteY3" fmla="*/ 852208 h 1112800"/>
              <a:gd name="connsiteX4" fmla="*/ 0 w 2976687"/>
              <a:gd name="connsiteY4" fmla="*/ 0 h 11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112800">
                <a:moveTo>
                  <a:pt x="0" y="0"/>
                </a:moveTo>
                <a:lnTo>
                  <a:pt x="2976687" y="585296"/>
                </a:lnTo>
                <a:lnTo>
                  <a:pt x="2964963" y="1112800"/>
                </a:lnTo>
                <a:cubicBezTo>
                  <a:pt x="1980550" y="975136"/>
                  <a:pt x="996136" y="989872"/>
                  <a:pt x="11723" y="852208"/>
                </a:cubicBezTo>
                <a:cubicBezTo>
                  <a:pt x="11723" y="626754"/>
                  <a:pt x="0" y="225454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8" name="五边形 17"/>
          <p:cNvSpPr/>
          <p:nvPr userDrawn="1"/>
        </p:nvSpPr>
        <p:spPr>
          <a:xfrm>
            <a:off x="2964964" y="2468576"/>
            <a:ext cx="2543140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0" name="五边形 19"/>
          <p:cNvSpPr/>
          <p:nvPr userDrawn="1"/>
        </p:nvSpPr>
        <p:spPr>
          <a:xfrm>
            <a:off x="2964964" y="3476688"/>
            <a:ext cx="2543140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4" name="矩形 23"/>
          <p:cNvSpPr/>
          <p:nvPr userDrawn="1"/>
        </p:nvSpPr>
        <p:spPr>
          <a:xfrm rot="5400000">
            <a:off x="-207640" y="3648244"/>
            <a:ext cx="6336000" cy="36000"/>
          </a:xfrm>
          <a:prstGeom prst="rect">
            <a:avLst/>
          </a:prstGeom>
          <a:gradFill>
            <a:gsLst>
              <a:gs pos="49628">
                <a:srgbClr val="FF9504"/>
              </a:gs>
              <a:gs pos="2000">
                <a:sysClr val="window" lastClr="FFFFFF">
                  <a:alpha val="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五边形 25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5" name="TextBox 15"/>
          <p:cNvSpPr txBox="1"/>
          <p:nvPr userDrawn="1"/>
        </p:nvSpPr>
        <p:spPr>
          <a:xfrm>
            <a:off x="11379831" y="6032823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9987607" y="188640"/>
            <a:ext cx="1944216" cy="194421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 userDrawn="1"/>
        </p:nvSpPr>
        <p:spPr>
          <a:xfrm>
            <a:off x="9987607" y="188640"/>
            <a:ext cx="1944216" cy="194421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379831" y="6032823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92696"/>
            <a:ext cx="12198350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98575" y="692696"/>
            <a:ext cx="936104" cy="72008"/>
          </a:xfrm>
          <a:prstGeom prst="rect">
            <a:avLst/>
          </a:prstGeom>
          <a:solidFill>
            <a:srgbClr val="FF96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 userDrawn="1"/>
        </p:nvSpPr>
        <p:spPr>
          <a:xfrm>
            <a:off x="9321603" y="224696"/>
            <a:ext cx="1260000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图形运用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 userDrawn="1"/>
        </p:nvSpPr>
        <p:spPr>
          <a:xfrm>
            <a:off x="10527807" y="224696"/>
            <a:ext cx="1260000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872728"/>
            <a:ext cx="12198350" cy="1440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角圆角矩形 8"/>
          <p:cNvSpPr/>
          <p:nvPr userDrawn="1"/>
        </p:nvSpPr>
        <p:spPr>
          <a:xfrm>
            <a:off x="8115399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布局之美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788618" y="872728"/>
            <a:ext cx="612000" cy="144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4"/>
          <p:cNvSpPr>
            <a:spLocks noChangeAspect="1"/>
          </p:cNvSpPr>
          <p:nvPr userDrawn="1"/>
        </p:nvSpPr>
        <p:spPr bwMode="auto">
          <a:xfrm>
            <a:off x="813034" y="116632"/>
            <a:ext cx="563168" cy="720000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698575" y="207610"/>
            <a:ext cx="792087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fld id="{2EEF1883-7A0E-4F66-9932-E581691AD397}" type="slidenum">
              <a:rPr lang="zh-CN" altLang="en-US" sz="18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pPr algn="ctr">
                <a:defRPr/>
              </a:pPr>
              <a:t>‹#›</a:t>
            </a:fld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</a:p>
        </p:txBody>
      </p:sp>
      <p:sp>
        <p:nvSpPr>
          <p:cNvPr id="20" name="对角圆角矩形 19"/>
          <p:cNvSpPr/>
          <p:nvPr userDrawn="1"/>
        </p:nvSpPr>
        <p:spPr>
          <a:xfrm>
            <a:off x="9321603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图形运用</a:t>
            </a:r>
          </a:p>
        </p:txBody>
      </p:sp>
      <p:sp>
        <p:nvSpPr>
          <p:cNvPr id="21" name="对角圆角矩形 20"/>
          <p:cNvSpPr/>
          <p:nvPr userDrawn="1"/>
        </p:nvSpPr>
        <p:spPr>
          <a:xfrm>
            <a:off x="10527807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具体设计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18" Type="http://schemas.openxmlformats.org/officeDocument/2006/relationships/image" Target="../media/image89.jpe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17" Type="http://schemas.openxmlformats.org/officeDocument/2006/relationships/image" Target="../media/image8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8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5" Type="http://schemas.openxmlformats.org/officeDocument/2006/relationships/image" Target="../media/image8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Relationship Id="rId14" Type="http://schemas.openxmlformats.org/officeDocument/2006/relationships/image" Target="../media/image8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18" Type="http://schemas.openxmlformats.org/officeDocument/2006/relationships/image" Target="../media/image105.png"/><Relationship Id="rId26" Type="http://schemas.openxmlformats.org/officeDocument/2006/relationships/image" Target="../media/image113.png"/><Relationship Id="rId3" Type="http://schemas.openxmlformats.org/officeDocument/2006/relationships/image" Target="../media/image90.png"/><Relationship Id="rId21" Type="http://schemas.openxmlformats.org/officeDocument/2006/relationships/image" Target="../media/image108.jpeg"/><Relationship Id="rId7" Type="http://schemas.openxmlformats.org/officeDocument/2006/relationships/image" Target="../media/image94.png"/><Relationship Id="rId12" Type="http://schemas.openxmlformats.org/officeDocument/2006/relationships/image" Target="../media/image99.jpeg"/><Relationship Id="rId17" Type="http://schemas.openxmlformats.org/officeDocument/2006/relationships/image" Target="../media/image104.png"/><Relationship Id="rId25" Type="http://schemas.openxmlformats.org/officeDocument/2006/relationships/image" Target="../media/image112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03.png"/><Relationship Id="rId20" Type="http://schemas.openxmlformats.org/officeDocument/2006/relationships/image" Target="../media/image107.jpeg"/><Relationship Id="rId29" Type="http://schemas.openxmlformats.org/officeDocument/2006/relationships/image" Target="../media/image1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png"/><Relationship Id="rId11" Type="http://schemas.openxmlformats.org/officeDocument/2006/relationships/image" Target="../media/image98.jpeg"/><Relationship Id="rId24" Type="http://schemas.openxmlformats.org/officeDocument/2006/relationships/image" Target="../media/image111.png"/><Relationship Id="rId5" Type="http://schemas.openxmlformats.org/officeDocument/2006/relationships/image" Target="../media/image92.png"/><Relationship Id="rId15" Type="http://schemas.openxmlformats.org/officeDocument/2006/relationships/image" Target="../media/image102.png"/><Relationship Id="rId23" Type="http://schemas.openxmlformats.org/officeDocument/2006/relationships/image" Target="../media/image110.png"/><Relationship Id="rId28" Type="http://schemas.openxmlformats.org/officeDocument/2006/relationships/image" Target="../media/image115.jpeg"/><Relationship Id="rId10" Type="http://schemas.openxmlformats.org/officeDocument/2006/relationships/image" Target="../media/image97.png"/><Relationship Id="rId19" Type="http://schemas.openxmlformats.org/officeDocument/2006/relationships/image" Target="../media/image106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Relationship Id="rId14" Type="http://schemas.openxmlformats.org/officeDocument/2006/relationships/image" Target="../media/image101.png"/><Relationship Id="rId22" Type="http://schemas.openxmlformats.org/officeDocument/2006/relationships/image" Target="../media/image109.png"/><Relationship Id="rId27" Type="http://schemas.openxmlformats.org/officeDocument/2006/relationships/image" Target="../media/image114.png"/><Relationship Id="rId30" Type="http://schemas.openxmlformats.org/officeDocument/2006/relationships/image" Target="../media/image1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9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17" Type="http://schemas.openxmlformats.org/officeDocument/2006/relationships/image" Target="../media/image133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5" Type="http://schemas.openxmlformats.org/officeDocument/2006/relationships/image" Target="../media/image121.png"/><Relationship Id="rId15" Type="http://schemas.openxmlformats.org/officeDocument/2006/relationships/image" Target="../media/image131.png"/><Relationship Id="rId10" Type="http://schemas.openxmlformats.org/officeDocument/2006/relationships/image" Target="../media/image126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Relationship Id="rId14" Type="http://schemas.openxmlformats.org/officeDocument/2006/relationships/image" Target="../media/image1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image" Target="../media/image146.png"/><Relationship Id="rId3" Type="http://schemas.openxmlformats.org/officeDocument/2006/relationships/image" Target="../media/image136.png"/><Relationship Id="rId7" Type="http://schemas.openxmlformats.org/officeDocument/2006/relationships/image" Target="../media/image140.png"/><Relationship Id="rId12" Type="http://schemas.openxmlformats.org/officeDocument/2006/relationships/image" Target="../media/image145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4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9.png"/><Relationship Id="rId11" Type="http://schemas.openxmlformats.org/officeDocument/2006/relationships/image" Target="../media/image144.png"/><Relationship Id="rId5" Type="http://schemas.openxmlformats.org/officeDocument/2006/relationships/image" Target="../media/image138.png"/><Relationship Id="rId15" Type="http://schemas.openxmlformats.org/officeDocument/2006/relationships/image" Target="../media/image148.png"/><Relationship Id="rId10" Type="http://schemas.openxmlformats.org/officeDocument/2006/relationships/image" Target="../media/image143.png"/><Relationship Id="rId4" Type="http://schemas.openxmlformats.org/officeDocument/2006/relationships/image" Target="../media/image137.png"/><Relationship Id="rId9" Type="http://schemas.openxmlformats.org/officeDocument/2006/relationships/image" Target="../media/image142.png"/><Relationship Id="rId14" Type="http://schemas.openxmlformats.org/officeDocument/2006/relationships/image" Target="../media/image14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7" Type="http://schemas.openxmlformats.org/officeDocument/2006/relationships/image" Target="../media/image1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5" Type="http://schemas.openxmlformats.org/officeDocument/2006/relationships/image" Target="../media/image157.png"/><Relationship Id="rId10" Type="http://schemas.openxmlformats.org/officeDocument/2006/relationships/image" Target="../media/image16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image" Target="../media/image164.png"/><Relationship Id="rId7" Type="http://schemas.openxmlformats.org/officeDocument/2006/relationships/image" Target="../media/image16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7.png"/><Relationship Id="rId11" Type="http://schemas.openxmlformats.org/officeDocument/2006/relationships/image" Target="../media/image172.png"/><Relationship Id="rId5" Type="http://schemas.openxmlformats.org/officeDocument/2006/relationships/image" Target="../media/image166.png"/><Relationship Id="rId10" Type="http://schemas.openxmlformats.org/officeDocument/2006/relationships/image" Target="../media/image171.png"/><Relationship Id="rId4" Type="http://schemas.openxmlformats.org/officeDocument/2006/relationships/image" Target="../media/image165.png"/><Relationship Id="rId9" Type="http://schemas.openxmlformats.org/officeDocument/2006/relationships/image" Target="../media/image17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08300" y="15214"/>
            <a:ext cx="1462260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</a:rPr>
              <a:t>PPT</a:t>
            </a:r>
            <a:r>
              <a:rPr lang="zh-CN" altLang="en-US" sz="600" dirty="0">
                <a:solidFill>
                  <a:schemeClr val="bg1"/>
                </a:solidFill>
              </a:rPr>
              <a:t>模板下载：</a:t>
            </a:r>
            <a:r>
              <a:rPr lang="en-US" altLang="zh-CN" sz="600" dirty="0">
                <a:solidFill>
                  <a:schemeClr val="bg1"/>
                </a:solidFill>
              </a:rPr>
              <a:t>www.1ppt.com/moban/ </a:t>
            </a:r>
            <a:endParaRPr lang="zh-CN" altLang="en-US" sz="7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6967" y="5714092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9300"/>
                </a:solidFill>
                <a:latin typeface="黑体" pitchFamily="49" charset="-122"/>
                <a:ea typeface="黑体" pitchFamily="49" charset="-122"/>
              </a:rPr>
              <a:t>第八章应用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特殊效果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906424"/>
            <a:ext cx="16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551" y="1424412"/>
            <a:ext cx="60944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b="1" dirty="0">
                <a:solidFill>
                  <a:srgbClr val="FF0000"/>
                </a:solidFill>
              </a:rPr>
              <a:t>调和效果</a:t>
            </a:r>
          </a:p>
          <a:p>
            <a:r>
              <a:rPr lang="zh-CN" altLang="zh-CN" sz="1400" dirty="0"/>
              <a:t>创建任意两个或多个对象之间的颜色和形状过度，包括直线调和、曲线路径调和以及复合调和等多种方式。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直线调和</a:t>
            </a:r>
            <a:endParaRPr lang="zh-CN" altLang="zh-CN" sz="1400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选择“矩形工具”和“椭圆形工具”绘制一个正方形和一个正圆如图</a:t>
            </a:r>
            <a:r>
              <a:rPr lang="en-US" altLang="zh-CN" sz="1400" dirty="0"/>
              <a:t>8-50</a:t>
            </a:r>
            <a:r>
              <a:rPr lang="zh-CN" altLang="zh-CN" sz="1400" dirty="0"/>
              <a:t>所示。单击“调和工具”，将光标指针移动到开始对象上，按住鼠标左键不放向终止对象进行拖曳，进行预览，如图</a:t>
            </a:r>
            <a:r>
              <a:rPr lang="en-US" altLang="zh-CN" sz="1400" dirty="0"/>
              <a:t>8-51</a:t>
            </a:r>
            <a:r>
              <a:rPr lang="zh-CN" altLang="zh-CN" sz="1400" dirty="0"/>
              <a:t>所示。松开鼠标即可得到调和效果，如图</a:t>
            </a:r>
            <a:r>
              <a:rPr lang="en-US" altLang="zh-CN" sz="1400" dirty="0"/>
              <a:t>8-52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曲线调和</a:t>
            </a:r>
            <a:endParaRPr lang="zh-CN" altLang="zh-CN" sz="1400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单击“调和工具”，将光标指针移动到开始对象上，按住</a:t>
            </a:r>
            <a:r>
              <a:rPr lang="en-US" altLang="zh-CN" sz="1400" dirty="0"/>
              <a:t>Alt</a:t>
            </a:r>
            <a:r>
              <a:rPr lang="zh-CN" altLang="zh-CN" sz="1400" dirty="0"/>
              <a:t>键不放，然后向中止对象，如图</a:t>
            </a:r>
            <a:r>
              <a:rPr lang="en-US" altLang="zh-CN" sz="1400" dirty="0"/>
              <a:t>8-53</a:t>
            </a:r>
            <a:r>
              <a:rPr lang="zh-CN" altLang="zh-CN" sz="1400" dirty="0"/>
              <a:t>所示。拖出曲线路径，进行预览，如图</a:t>
            </a:r>
            <a:r>
              <a:rPr lang="en-US" altLang="zh-CN" sz="1400" dirty="0"/>
              <a:t>8-54</a:t>
            </a:r>
            <a:r>
              <a:rPr lang="zh-CN" altLang="zh-CN" sz="1400" dirty="0"/>
              <a:t>所示。松开鼠标即可得到调和效果，如图</a:t>
            </a:r>
            <a:r>
              <a:rPr lang="en-US" altLang="zh-CN" sz="1400" dirty="0"/>
              <a:t>8-55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复合调和</a:t>
            </a:r>
            <a:endParaRPr lang="zh-CN" altLang="zh-CN" sz="1400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创建</a:t>
            </a:r>
            <a:r>
              <a:rPr lang="en-US" altLang="zh-CN" sz="1400" dirty="0"/>
              <a:t>3</a:t>
            </a:r>
            <a:r>
              <a:rPr lang="zh-CN" altLang="zh-CN" sz="1400" dirty="0"/>
              <a:t>个几何对象，填充不同的颜色，如图</a:t>
            </a:r>
            <a:r>
              <a:rPr lang="en-US" altLang="zh-CN" sz="1400" dirty="0"/>
              <a:t>8-56</a:t>
            </a:r>
            <a:r>
              <a:rPr lang="zh-CN" altLang="zh-CN" sz="1400" dirty="0"/>
              <a:t>所示，单击“调和工具”将光标指针移动到第一个调和对象上，按住鼠标左键不放拖动到第二个对象上进行调和，如图</a:t>
            </a:r>
            <a:r>
              <a:rPr lang="en-US" altLang="zh-CN" sz="1400" dirty="0"/>
              <a:t>8-57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在空白出单击取消直线路径选择，然后选择圆形按住左键向星形拖曳鼠标进行直线调和，如图</a:t>
            </a:r>
            <a:r>
              <a:rPr lang="en-US" altLang="zh-CN" sz="1400" dirty="0"/>
              <a:t>8-58</a:t>
            </a:r>
            <a:r>
              <a:rPr lang="zh-CN" altLang="zh-CN" sz="1400" dirty="0"/>
              <a:t>所示。按住</a:t>
            </a:r>
            <a:r>
              <a:rPr lang="en-US" altLang="zh-CN" sz="1400" dirty="0"/>
              <a:t>Alt</a:t>
            </a:r>
            <a:r>
              <a:rPr lang="zh-CN" altLang="zh-CN" sz="1400" dirty="0"/>
              <a:t>键向星形创建曲线调和，如图</a:t>
            </a:r>
            <a:r>
              <a:rPr lang="en-US" altLang="zh-CN" sz="1400" dirty="0"/>
              <a:t>8-59</a:t>
            </a:r>
            <a:r>
              <a:rPr lang="zh-CN" altLang="zh-CN" sz="1400" dirty="0"/>
              <a:t>所示，效果如图</a:t>
            </a:r>
            <a:r>
              <a:rPr lang="en-US" altLang="zh-CN" sz="1400" dirty="0"/>
              <a:t>8-60</a:t>
            </a:r>
            <a:r>
              <a:rPr lang="zh-CN" altLang="zh-CN" sz="1400" dirty="0"/>
              <a:t>所示。</a:t>
            </a:r>
          </a:p>
          <a:p>
            <a:endParaRPr lang="en-US" altLang="zh-CN" sz="1400" dirty="0" smtClean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207981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4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6" name="Rectangle 1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1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6" name="Rectangle 2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1" name="Rectangle 3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6" name="Rectangle 3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0" name="Rectangle 4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5" name="Rectangle 5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0" name="Rectangle 5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5" name="Rectangle 6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8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3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8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3" name="Rectangle 3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9" name="Rectangle 4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6" name="Rectangle 4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1" name="Rectangle 5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Group 1"/>
          <p:cNvGrpSpPr>
            <a:grpSpLocks noChangeAspect="1"/>
          </p:cNvGrpSpPr>
          <p:nvPr/>
        </p:nvGrpSpPr>
        <p:grpSpPr bwMode="auto">
          <a:xfrm>
            <a:off x="6675239" y="825744"/>
            <a:ext cx="4286250" cy="742950"/>
            <a:chOff x="2361" y="9728"/>
            <a:chExt cx="5852" cy="1014"/>
          </a:xfrm>
        </p:grpSpPr>
        <p:sp>
          <p:nvSpPr>
            <p:cNvPr id="18" name="AutoShape 4"/>
            <p:cNvSpPr>
              <a:spLocks noChangeAspect="1" noChangeArrowheads="1" noTextEdit="1"/>
            </p:cNvSpPr>
            <p:nvPr/>
          </p:nvSpPr>
          <p:spPr bwMode="auto">
            <a:xfrm>
              <a:off x="2361" y="9728"/>
              <a:ext cx="5852" cy="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47" name="Picture 3" descr="8-4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713" b="20665"/>
            <a:stretch>
              <a:fillRect/>
            </a:stretch>
          </p:blipFill>
          <p:spPr bwMode="auto">
            <a:xfrm>
              <a:off x="2510" y="9785"/>
              <a:ext cx="4236" cy="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2"/>
            <p:cNvSpPr txBox="1">
              <a:spLocks noChangeArrowheads="1"/>
            </p:cNvSpPr>
            <p:nvPr/>
          </p:nvSpPr>
          <p:spPr bwMode="auto">
            <a:xfrm>
              <a:off x="6906" y="10026"/>
              <a:ext cx="874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6" name="Group 7"/>
          <p:cNvGrpSpPr>
            <a:grpSpLocks noChangeAspect="1"/>
          </p:cNvGrpSpPr>
          <p:nvPr/>
        </p:nvGrpSpPr>
        <p:grpSpPr bwMode="auto">
          <a:xfrm>
            <a:off x="6603231" y="1568694"/>
            <a:ext cx="4286250" cy="609600"/>
            <a:chOff x="1800" y="1586"/>
            <a:chExt cx="6751" cy="961"/>
          </a:xfrm>
        </p:grpSpPr>
        <p:sp>
          <p:nvSpPr>
            <p:cNvPr id="30" name="AutoShape 10"/>
            <p:cNvSpPr>
              <a:spLocks noChangeAspect="1" noChangeArrowheads="1" noTextEdit="1"/>
            </p:cNvSpPr>
            <p:nvPr/>
          </p:nvSpPr>
          <p:spPr bwMode="auto">
            <a:xfrm>
              <a:off x="1800" y="1586"/>
              <a:ext cx="6751" cy="9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53" name="Picture 9" descr="8-5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944" b="26476"/>
            <a:stretch>
              <a:fillRect/>
            </a:stretch>
          </p:blipFill>
          <p:spPr bwMode="auto">
            <a:xfrm>
              <a:off x="2119" y="1622"/>
              <a:ext cx="4893" cy="8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66" name="Text Box 8"/>
            <p:cNvSpPr txBox="1">
              <a:spLocks noChangeArrowheads="1"/>
            </p:cNvSpPr>
            <p:nvPr/>
          </p:nvSpPr>
          <p:spPr bwMode="auto">
            <a:xfrm>
              <a:off x="7234" y="1826"/>
              <a:ext cx="1009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67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68" name="Group 13"/>
          <p:cNvGrpSpPr>
            <a:grpSpLocks noChangeAspect="1"/>
          </p:cNvGrpSpPr>
          <p:nvPr/>
        </p:nvGrpSpPr>
        <p:grpSpPr bwMode="auto">
          <a:xfrm>
            <a:off x="6531223" y="2259781"/>
            <a:ext cx="4445000" cy="665163"/>
            <a:chOff x="1366" y="5666"/>
            <a:chExt cx="7001" cy="1047"/>
          </a:xfrm>
        </p:grpSpPr>
        <p:sp>
          <p:nvSpPr>
            <p:cNvPr id="5169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366" y="5666"/>
              <a:ext cx="7001" cy="1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59" name="Picture 15" descr="8-5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4" t="27872" b="22791"/>
            <a:stretch>
              <a:fillRect/>
            </a:stretch>
          </p:blipFill>
          <p:spPr bwMode="auto">
            <a:xfrm>
              <a:off x="1807" y="5672"/>
              <a:ext cx="4945" cy="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71" name="Text Box 14"/>
            <p:cNvSpPr txBox="1">
              <a:spLocks noChangeArrowheads="1"/>
            </p:cNvSpPr>
            <p:nvPr/>
          </p:nvSpPr>
          <p:spPr bwMode="auto">
            <a:xfrm>
              <a:off x="6942" y="6012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72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73" name="Group 19"/>
          <p:cNvGrpSpPr>
            <a:grpSpLocks noChangeAspect="1"/>
          </p:cNvGrpSpPr>
          <p:nvPr/>
        </p:nvGrpSpPr>
        <p:grpSpPr bwMode="auto">
          <a:xfrm>
            <a:off x="6576985" y="2857662"/>
            <a:ext cx="3835400" cy="1238250"/>
            <a:chOff x="1800" y="5304"/>
            <a:chExt cx="6040" cy="1950"/>
          </a:xfrm>
        </p:grpSpPr>
        <p:sp>
          <p:nvSpPr>
            <p:cNvPr id="5174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800" y="5304"/>
              <a:ext cx="6040" cy="1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65" name="Picture 21" descr="8-5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728" b="14987"/>
            <a:stretch>
              <a:fillRect/>
            </a:stretch>
          </p:blipFill>
          <p:spPr bwMode="auto">
            <a:xfrm>
              <a:off x="2070" y="5380"/>
              <a:ext cx="5388" cy="1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75" name="Text Box 20"/>
            <p:cNvSpPr txBox="1">
              <a:spLocks noChangeArrowheads="1"/>
            </p:cNvSpPr>
            <p:nvPr/>
          </p:nvSpPr>
          <p:spPr bwMode="auto">
            <a:xfrm>
              <a:off x="4294" y="6728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76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77" name="Group 25"/>
          <p:cNvGrpSpPr>
            <a:grpSpLocks noChangeAspect="1"/>
          </p:cNvGrpSpPr>
          <p:nvPr/>
        </p:nvGrpSpPr>
        <p:grpSpPr bwMode="auto">
          <a:xfrm>
            <a:off x="6393730" y="4006368"/>
            <a:ext cx="2435225" cy="1447800"/>
            <a:chOff x="3049" y="6724"/>
            <a:chExt cx="3324" cy="1977"/>
          </a:xfrm>
        </p:grpSpPr>
        <p:sp>
          <p:nvSpPr>
            <p:cNvPr id="517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049" y="6724"/>
              <a:ext cx="3324" cy="19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71" name="Picture 27" descr="8-5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47" b="9500"/>
            <a:stretch>
              <a:fillRect/>
            </a:stretch>
          </p:blipFill>
          <p:spPr bwMode="auto">
            <a:xfrm>
              <a:off x="3213" y="6793"/>
              <a:ext cx="3076" cy="14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79" name="Text Box 26"/>
            <p:cNvSpPr txBox="1">
              <a:spLocks noChangeArrowheads="1"/>
            </p:cNvSpPr>
            <p:nvPr/>
          </p:nvSpPr>
          <p:spPr bwMode="auto">
            <a:xfrm>
              <a:off x="4159" y="8290"/>
              <a:ext cx="876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8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81" name="Group 31"/>
          <p:cNvGrpSpPr>
            <a:grpSpLocks noChangeAspect="1"/>
          </p:cNvGrpSpPr>
          <p:nvPr/>
        </p:nvGrpSpPr>
        <p:grpSpPr bwMode="auto">
          <a:xfrm>
            <a:off x="9134386" y="3989616"/>
            <a:ext cx="2373313" cy="1441450"/>
            <a:chOff x="1800" y="9986"/>
            <a:chExt cx="3738" cy="2271"/>
          </a:xfrm>
        </p:grpSpPr>
        <p:sp>
          <p:nvSpPr>
            <p:cNvPr id="5182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800" y="9986"/>
              <a:ext cx="3738" cy="2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77" name="Picture 33" descr="8-5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5" y="10096"/>
              <a:ext cx="3526" cy="2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83" name="Text Box 32"/>
            <p:cNvSpPr txBox="1">
              <a:spLocks noChangeArrowheads="1"/>
            </p:cNvSpPr>
            <p:nvPr/>
          </p:nvSpPr>
          <p:spPr bwMode="auto">
            <a:xfrm>
              <a:off x="3082" y="11684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2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3" name="Group 37"/>
          <p:cNvGrpSpPr>
            <a:grpSpLocks noChangeAspect="1"/>
          </p:cNvGrpSpPr>
          <p:nvPr/>
        </p:nvGrpSpPr>
        <p:grpSpPr bwMode="auto">
          <a:xfrm>
            <a:off x="4103614" y="5484750"/>
            <a:ext cx="1406546" cy="1129979"/>
            <a:chOff x="1800" y="11507"/>
            <a:chExt cx="2471" cy="3033"/>
          </a:xfrm>
        </p:grpSpPr>
        <p:sp>
          <p:nvSpPr>
            <p:cNvPr id="38" name="AutoShape 40"/>
            <p:cNvSpPr>
              <a:spLocks noChangeAspect="1" noChangeArrowheads="1" noTextEdit="1"/>
            </p:cNvSpPr>
            <p:nvPr/>
          </p:nvSpPr>
          <p:spPr bwMode="auto">
            <a:xfrm>
              <a:off x="1800" y="11507"/>
              <a:ext cx="2471" cy="30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Text Box 39"/>
            <p:cNvSpPr txBox="1">
              <a:spLocks noChangeArrowheads="1"/>
            </p:cNvSpPr>
            <p:nvPr/>
          </p:nvSpPr>
          <p:spPr bwMode="auto">
            <a:xfrm>
              <a:off x="2428" y="13853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6182" name="Picture 38" descr="8-5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6" y="11676"/>
              <a:ext cx="2243" cy="13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5" name="Group 43"/>
          <p:cNvGrpSpPr>
            <a:grpSpLocks noChangeAspect="1"/>
          </p:cNvGrpSpPr>
          <p:nvPr/>
        </p:nvGrpSpPr>
        <p:grpSpPr bwMode="auto">
          <a:xfrm>
            <a:off x="5671962" y="5474148"/>
            <a:ext cx="1300026" cy="1008488"/>
            <a:chOff x="4274" y="10625"/>
            <a:chExt cx="2720" cy="2865"/>
          </a:xfrm>
        </p:grpSpPr>
        <p:sp>
          <p:nvSpPr>
            <p:cNvPr id="47" name="AutoShape 46"/>
            <p:cNvSpPr>
              <a:spLocks noChangeAspect="1" noChangeArrowheads="1" noTextEdit="1"/>
            </p:cNvSpPr>
            <p:nvPr/>
          </p:nvSpPr>
          <p:spPr bwMode="auto">
            <a:xfrm>
              <a:off x="4274" y="10625"/>
              <a:ext cx="2720" cy="2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89" name="Picture 45" descr="8-5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0" y="10746"/>
              <a:ext cx="2382" cy="14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 Box 44"/>
            <p:cNvSpPr txBox="1">
              <a:spLocks noChangeArrowheads="1"/>
            </p:cNvSpPr>
            <p:nvPr/>
          </p:nvSpPr>
          <p:spPr bwMode="auto">
            <a:xfrm>
              <a:off x="5121" y="12778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3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4" name="Group 49"/>
          <p:cNvGrpSpPr>
            <a:grpSpLocks noChangeAspect="1"/>
          </p:cNvGrpSpPr>
          <p:nvPr/>
        </p:nvGrpSpPr>
        <p:grpSpPr bwMode="auto">
          <a:xfrm>
            <a:off x="6859970" y="5431066"/>
            <a:ext cx="1561353" cy="1281571"/>
            <a:chOff x="7000" y="10527"/>
            <a:chExt cx="2805" cy="3035"/>
          </a:xfrm>
        </p:grpSpPr>
        <p:sp>
          <p:nvSpPr>
            <p:cNvPr id="55" name="AutoShape 52"/>
            <p:cNvSpPr>
              <a:spLocks noChangeAspect="1" noChangeArrowheads="1" noTextEdit="1"/>
            </p:cNvSpPr>
            <p:nvPr/>
          </p:nvSpPr>
          <p:spPr bwMode="auto">
            <a:xfrm>
              <a:off x="7000" y="10527"/>
              <a:ext cx="2805" cy="30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95" name="Picture 51" descr="8-57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8" y="10700"/>
              <a:ext cx="2416" cy="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Text Box 50"/>
            <p:cNvSpPr txBox="1">
              <a:spLocks noChangeArrowheads="1"/>
            </p:cNvSpPr>
            <p:nvPr/>
          </p:nvSpPr>
          <p:spPr bwMode="auto">
            <a:xfrm>
              <a:off x="8010" y="12834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2" name="Group 55"/>
          <p:cNvGrpSpPr>
            <a:grpSpLocks noChangeAspect="1"/>
          </p:cNvGrpSpPr>
          <p:nvPr/>
        </p:nvGrpSpPr>
        <p:grpSpPr bwMode="auto">
          <a:xfrm>
            <a:off x="8381030" y="5474148"/>
            <a:ext cx="1943233" cy="1209457"/>
            <a:chOff x="3414" y="12402"/>
            <a:chExt cx="3021" cy="2157"/>
          </a:xfrm>
        </p:grpSpPr>
        <p:sp>
          <p:nvSpPr>
            <p:cNvPr id="2048" name="AutoShape 58"/>
            <p:cNvSpPr>
              <a:spLocks noChangeAspect="1" noChangeArrowheads="1" noTextEdit="1"/>
            </p:cNvSpPr>
            <p:nvPr/>
          </p:nvSpPr>
          <p:spPr bwMode="auto">
            <a:xfrm>
              <a:off x="3414" y="12402"/>
              <a:ext cx="3021" cy="2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201" name="Picture 57" descr="8-58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8" y="12515"/>
              <a:ext cx="2720" cy="1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1" name="Text Box 56"/>
            <p:cNvSpPr txBox="1">
              <a:spLocks noChangeArrowheads="1"/>
            </p:cNvSpPr>
            <p:nvPr/>
          </p:nvSpPr>
          <p:spPr bwMode="auto">
            <a:xfrm>
              <a:off x="4548" y="14057"/>
              <a:ext cx="875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57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81" name="Group 61"/>
          <p:cNvGrpSpPr>
            <a:grpSpLocks noChangeAspect="1"/>
          </p:cNvGrpSpPr>
          <p:nvPr/>
        </p:nvGrpSpPr>
        <p:grpSpPr bwMode="auto">
          <a:xfrm>
            <a:off x="10180019" y="5497314"/>
            <a:ext cx="1945506" cy="1388070"/>
            <a:chOff x="2873" y="1678"/>
            <a:chExt cx="3057" cy="2179"/>
          </a:xfrm>
        </p:grpSpPr>
        <p:sp>
          <p:nvSpPr>
            <p:cNvPr id="2082" name="AutoShape 64"/>
            <p:cNvSpPr>
              <a:spLocks noChangeAspect="1" noChangeArrowheads="1" noTextEdit="1"/>
            </p:cNvSpPr>
            <p:nvPr/>
          </p:nvSpPr>
          <p:spPr bwMode="auto">
            <a:xfrm>
              <a:off x="2873" y="1678"/>
              <a:ext cx="3057" cy="21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207" name="Picture 63" descr="8-59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1" y="1761"/>
              <a:ext cx="2638" cy="1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83" name="Text Box 62"/>
            <p:cNvSpPr txBox="1">
              <a:spLocks noChangeArrowheads="1"/>
            </p:cNvSpPr>
            <p:nvPr/>
          </p:nvSpPr>
          <p:spPr bwMode="auto">
            <a:xfrm>
              <a:off x="3841" y="3323"/>
              <a:ext cx="875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3130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906424"/>
            <a:ext cx="16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551" y="1424412"/>
            <a:ext cx="6094434" cy="466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zh-CN" sz="1400" dirty="0">
                <a:solidFill>
                  <a:srgbClr val="C00000"/>
                </a:solidFill>
              </a:rPr>
              <a:t>调和参数</a:t>
            </a:r>
            <a:r>
              <a:rPr lang="zh-CN" altLang="zh-CN" sz="1400" dirty="0" smtClean="0">
                <a:solidFill>
                  <a:srgbClr val="C00000"/>
                </a:solidFill>
              </a:rPr>
              <a:t>设置</a:t>
            </a:r>
            <a:r>
              <a:rPr lang="zh-CN" altLang="zh-CN" sz="1400" dirty="0" smtClean="0"/>
              <a:t>在</a:t>
            </a:r>
            <a:r>
              <a:rPr lang="zh-CN" altLang="zh-CN" sz="1400" dirty="0"/>
              <a:t>调和后，我们可以在属性栏进行参数设置，“调和工具”属性栏如图</a:t>
            </a:r>
            <a:r>
              <a:rPr lang="en-US" altLang="zh-CN" sz="1400" dirty="0"/>
              <a:t>8-61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预设：</a:t>
            </a:r>
            <a:r>
              <a:rPr lang="en-US" altLang="zh-CN" sz="1400" dirty="0" err="1"/>
              <a:t>CorelDRAW</a:t>
            </a:r>
            <a:r>
              <a:rPr lang="zh-CN" altLang="zh-CN" sz="1400" dirty="0"/>
              <a:t>提供的调和样式，可以在下拉列表选择预设选项，如图</a:t>
            </a:r>
            <a:r>
              <a:rPr lang="en-US" altLang="zh-CN" sz="1400" dirty="0"/>
              <a:t>8-62</a:t>
            </a:r>
            <a:r>
              <a:rPr lang="zh-CN" altLang="zh-CN" sz="1400" dirty="0"/>
              <a:t>所示。效果如图</a:t>
            </a:r>
            <a:r>
              <a:rPr lang="en-US" altLang="zh-CN" sz="1400" dirty="0"/>
              <a:t>8-63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添加预设：</a:t>
            </a:r>
            <a:r>
              <a:rPr lang="zh-CN" altLang="zh-CN" sz="1400" dirty="0"/>
              <a:t>可以将当前的调和图像另存为预设。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删除预设：</a:t>
            </a:r>
            <a:r>
              <a:rPr lang="zh-CN" altLang="zh-CN" sz="1400" dirty="0"/>
              <a:t>可以将当前的调和样式删除。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调和步长：</a:t>
            </a:r>
            <a:r>
              <a:rPr lang="zh-CN" altLang="zh-CN" sz="1400" dirty="0"/>
              <a:t>用于设置调和效果中的调和步长数和形状之间的偏移距离，激活该图标可以在后面“调和对象”文本框输入相应的步长数。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调和距离：</a:t>
            </a:r>
            <a:r>
              <a:rPr lang="zh-CN" altLang="zh-CN" sz="1400" dirty="0"/>
              <a:t>用于设置路径中调和步长对象间的距离，激活该图标即可输入相应的步长。注：只运用于“曲线路径”。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调和方向：</a:t>
            </a:r>
            <a:r>
              <a:rPr lang="zh-CN" altLang="zh-CN" sz="1400" dirty="0"/>
              <a:t>可以调整已调和对象的旋转角度。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环绕调和：</a:t>
            </a:r>
            <a:r>
              <a:rPr lang="zh-CN" altLang="zh-CN" sz="1400" dirty="0"/>
              <a:t>可将环绕效果应用到调和效果中。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直接调和：</a:t>
            </a:r>
            <a:r>
              <a:rPr lang="zh-CN" altLang="zh-CN" sz="1400" dirty="0"/>
              <a:t>激活该图标，设置颜色调和序列为直接颜色渐变，如图</a:t>
            </a:r>
            <a:r>
              <a:rPr lang="en-US" altLang="zh-CN" sz="1400" dirty="0"/>
              <a:t>8-64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顺时针调和</a:t>
            </a:r>
            <a:r>
              <a:rPr lang="zh-CN" altLang="zh-CN" sz="1400" dirty="0">
                <a:solidFill>
                  <a:srgbClr val="FF0000"/>
                </a:solidFill>
              </a:rPr>
              <a:t>：</a:t>
            </a:r>
            <a:r>
              <a:rPr lang="zh-CN" altLang="zh-CN" sz="1400" dirty="0"/>
              <a:t>激活该图标，可设置色调和序列为按色谱顺时针方向颜色渐变，如图</a:t>
            </a:r>
            <a:r>
              <a:rPr lang="en-US" altLang="zh-CN" sz="1400" dirty="0"/>
              <a:t>8-65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（</a:t>
            </a:r>
            <a:r>
              <a:rPr lang="en-US" altLang="zh-CN" sz="1400" dirty="0"/>
              <a:t>10</a:t>
            </a:r>
            <a:r>
              <a:rPr lang="zh-CN" altLang="zh-CN" sz="1400" dirty="0"/>
              <a:t>）逆时针调和：激活该图标，设置颜色调和序列为按色谱逆时针方向颜色渐变，如图</a:t>
            </a:r>
            <a:r>
              <a:rPr lang="en-US" altLang="zh-CN" sz="1400" dirty="0"/>
              <a:t>8-66</a:t>
            </a:r>
            <a:r>
              <a:rPr lang="zh-CN" altLang="zh-CN" sz="1400" dirty="0"/>
              <a:t>所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对象和颜色加速：</a:t>
            </a:r>
            <a:r>
              <a:rPr lang="zh-CN" altLang="zh-CN" sz="1400" dirty="0"/>
              <a:t>选择该按钮，在弹出对话框中拖曳“对象”和“颜色”后面的滑块，即可调整形状和颜色加速效果，如图</a:t>
            </a:r>
            <a:r>
              <a:rPr lang="en-US" altLang="zh-CN" sz="1400" dirty="0"/>
              <a:t>8-67</a:t>
            </a:r>
            <a:r>
              <a:rPr lang="zh-CN" altLang="zh-CN" sz="1400" dirty="0"/>
              <a:t>所示。效果如图</a:t>
            </a:r>
            <a:r>
              <a:rPr lang="en-US" altLang="zh-CN" sz="1400" dirty="0"/>
              <a:t>8-68</a:t>
            </a:r>
            <a:r>
              <a:rPr lang="zh-CN" altLang="zh-CN" sz="1400" dirty="0"/>
              <a:t>所示。</a:t>
            </a:r>
          </a:p>
          <a:p>
            <a:endParaRPr lang="en-US" altLang="zh-CN" sz="1400" dirty="0" smtClean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207981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4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6" name="Rectangle 1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1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6" name="Rectangle 2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1" name="Rectangle 3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6" name="Rectangle 3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0" name="Rectangle 4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5" name="Rectangle 5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0" name="Rectangle 5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5" name="Rectangle 6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8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3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8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3" name="Rectangle 3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9" name="Rectangle 4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6" name="Rectangle 4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1" name="Rectangle 5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7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2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6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8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3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7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3" name="Group 1"/>
          <p:cNvGrpSpPr>
            <a:grpSpLocks noChangeAspect="1"/>
          </p:cNvGrpSpPr>
          <p:nvPr/>
        </p:nvGrpSpPr>
        <p:grpSpPr bwMode="auto">
          <a:xfrm>
            <a:off x="6653154" y="972763"/>
            <a:ext cx="5273675" cy="530225"/>
            <a:chOff x="2873" y="4001"/>
            <a:chExt cx="7200" cy="724"/>
          </a:xfrm>
        </p:grpSpPr>
        <p:sp>
          <p:nvSpPr>
            <p:cNvPr id="5154" name="AutoShape 4"/>
            <p:cNvSpPr>
              <a:spLocks noChangeAspect="1" noChangeArrowheads="1" noTextEdit="1"/>
            </p:cNvSpPr>
            <p:nvPr/>
          </p:nvSpPr>
          <p:spPr bwMode="auto">
            <a:xfrm>
              <a:off x="2873" y="4001"/>
              <a:ext cx="7200" cy="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71" name="Picture 3" descr="8-6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3" y="4035"/>
              <a:ext cx="7200" cy="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55" name="Text Box 2"/>
            <p:cNvSpPr txBox="1">
              <a:spLocks noChangeArrowheads="1"/>
            </p:cNvSpPr>
            <p:nvPr/>
          </p:nvSpPr>
          <p:spPr bwMode="auto">
            <a:xfrm>
              <a:off x="5894" y="4314"/>
              <a:ext cx="875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5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8" name="Group 7"/>
          <p:cNvGrpSpPr>
            <a:grpSpLocks noChangeAspect="1"/>
          </p:cNvGrpSpPr>
          <p:nvPr/>
        </p:nvGrpSpPr>
        <p:grpSpPr bwMode="auto">
          <a:xfrm>
            <a:off x="6653154" y="1381470"/>
            <a:ext cx="1384300" cy="1536700"/>
            <a:chOff x="3772" y="6471"/>
            <a:chExt cx="2180" cy="2420"/>
          </a:xfrm>
        </p:grpSpPr>
        <p:sp>
          <p:nvSpPr>
            <p:cNvPr id="5159" name="AutoShape 10"/>
            <p:cNvSpPr>
              <a:spLocks noChangeAspect="1" noChangeArrowheads="1" noTextEdit="1"/>
            </p:cNvSpPr>
            <p:nvPr/>
          </p:nvSpPr>
          <p:spPr bwMode="auto">
            <a:xfrm>
              <a:off x="3772" y="6471"/>
              <a:ext cx="2180" cy="2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77" name="Picture 9" descr="8-6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" y="6621"/>
              <a:ext cx="1604" cy="1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60" name="Text Box 8"/>
            <p:cNvSpPr txBox="1">
              <a:spLocks noChangeArrowheads="1"/>
            </p:cNvSpPr>
            <p:nvPr/>
          </p:nvSpPr>
          <p:spPr bwMode="auto">
            <a:xfrm>
              <a:off x="4274" y="8276"/>
              <a:ext cx="1009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62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63" name="Group 13"/>
          <p:cNvGrpSpPr>
            <a:grpSpLocks noChangeAspect="1"/>
          </p:cNvGrpSpPr>
          <p:nvPr/>
        </p:nvGrpSpPr>
        <p:grpSpPr bwMode="auto">
          <a:xfrm>
            <a:off x="8037454" y="1412776"/>
            <a:ext cx="1384300" cy="1535113"/>
            <a:chOff x="2873" y="6650"/>
            <a:chExt cx="1890" cy="2095"/>
          </a:xfrm>
        </p:grpSpPr>
        <p:sp>
          <p:nvSpPr>
            <p:cNvPr id="5164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873" y="6650"/>
              <a:ext cx="1890" cy="20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83" name="Picture 15" descr="8-6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8" y="6715"/>
              <a:ext cx="1570" cy="1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65" name="Text Box 14"/>
            <p:cNvSpPr txBox="1">
              <a:spLocks noChangeArrowheads="1"/>
            </p:cNvSpPr>
            <p:nvPr/>
          </p:nvSpPr>
          <p:spPr bwMode="auto">
            <a:xfrm>
              <a:off x="3308" y="8271"/>
              <a:ext cx="875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70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68" name="Group 19"/>
          <p:cNvGrpSpPr>
            <a:grpSpLocks noChangeAspect="1"/>
          </p:cNvGrpSpPr>
          <p:nvPr/>
        </p:nvGrpSpPr>
        <p:grpSpPr bwMode="auto">
          <a:xfrm>
            <a:off x="6360105" y="2750779"/>
            <a:ext cx="5273675" cy="1249363"/>
            <a:chOff x="2873" y="10820"/>
            <a:chExt cx="7200" cy="1706"/>
          </a:xfrm>
        </p:grpSpPr>
        <p:sp>
          <p:nvSpPr>
            <p:cNvPr id="7169" name="AutoShape 22"/>
            <p:cNvSpPr>
              <a:spLocks noChangeAspect="1" noChangeArrowheads="1" noTextEdit="1"/>
            </p:cNvSpPr>
            <p:nvPr/>
          </p:nvSpPr>
          <p:spPr bwMode="auto">
            <a:xfrm>
              <a:off x="2873" y="10820"/>
              <a:ext cx="7200" cy="17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89" name="Picture 21" descr="8-6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7" t="14162" b="11218"/>
            <a:stretch>
              <a:fillRect/>
            </a:stretch>
          </p:blipFill>
          <p:spPr bwMode="auto">
            <a:xfrm>
              <a:off x="3036" y="10887"/>
              <a:ext cx="6874" cy="1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70" name="Text Box 20"/>
            <p:cNvSpPr txBox="1">
              <a:spLocks noChangeArrowheads="1"/>
            </p:cNvSpPr>
            <p:nvPr/>
          </p:nvSpPr>
          <p:spPr bwMode="auto">
            <a:xfrm>
              <a:off x="5831" y="12115"/>
              <a:ext cx="874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72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73" name="Group 25"/>
          <p:cNvGrpSpPr>
            <a:grpSpLocks noChangeAspect="1"/>
          </p:cNvGrpSpPr>
          <p:nvPr/>
        </p:nvGrpSpPr>
        <p:grpSpPr bwMode="auto">
          <a:xfrm>
            <a:off x="6531223" y="3860204"/>
            <a:ext cx="5273675" cy="1296988"/>
            <a:chOff x="1800" y="1560"/>
            <a:chExt cx="8306" cy="2042"/>
          </a:xfrm>
        </p:grpSpPr>
        <p:sp>
          <p:nvSpPr>
            <p:cNvPr id="7174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800" y="1560"/>
              <a:ext cx="8306" cy="2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95" name="Picture 27" descr="8-6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6" y="1630"/>
              <a:ext cx="8300" cy="1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75" name="Text Box 26"/>
            <p:cNvSpPr txBox="1">
              <a:spLocks noChangeArrowheads="1"/>
            </p:cNvSpPr>
            <p:nvPr/>
          </p:nvSpPr>
          <p:spPr bwMode="auto">
            <a:xfrm>
              <a:off x="5328" y="3128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76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78" name="Group 31"/>
          <p:cNvGrpSpPr>
            <a:grpSpLocks noChangeAspect="1"/>
          </p:cNvGrpSpPr>
          <p:nvPr/>
        </p:nvGrpSpPr>
        <p:grpSpPr bwMode="auto">
          <a:xfrm>
            <a:off x="6454714" y="5006660"/>
            <a:ext cx="5273675" cy="1404938"/>
            <a:chOff x="1800" y="4377"/>
            <a:chExt cx="8306" cy="2212"/>
          </a:xfrm>
        </p:grpSpPr>
        <p:sp>
          <p:nvSpPr>
            <p:cNvPr id="7179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800" y="4377"/>
              <a:ext cx="8306" cy="2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201" name="Picture 33" descr="8-6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6" y="4405"/>
              <a:ext cx="8300" cy="1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80" name="Text Box 32"/>
            <p:cNvSpPr txBox="1">
              <a:spLocks noChangeArrowheads="1"/>
            </p:cNvSpPr>
            <p:nvPr/>
          </p:nvSpPr>
          <p:spPr bwMode="auto">
            <a:xfrm>
              <a:off x="5138" y="6059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81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82" name="Group 37"/>
          <p:cNvGrpSpPr>
            <a:grpSpLocks noChangeAspect="1"/>
          </p:cNvGrpSpPr>
          <p:nvPr/>
        </p:nvGrpSpPr>
        <p:grpSpPr bwMode="auto">
          <a:xfrm>
            <a:off x="9404516" y="1393123"/>
            <a:ext cx="2514600" cy="1290638"/>
            <a:chOff x="3947" y="9384"/>
            <a:chExt cx="3960" cy="2033"/>
          </a:xfrm>
        </p:grpSpPr>
        <p:sp>
          <p:nvSpPr>
            <p:cNvPr id="7184" name="AutoShape 40"/>
            <p:cNvSpPr>
              <a:spLocks noChangeAspect="1" noChangeArrowheads="1" noTextEdit="1"/>
            </p:cNvSpPr>
            <p:nvPr/>
          </p:nvSpPr>
          <p:spPr bwMode="auto">
            <a:xfrm>
              <a:off x="3947" y="9384"/>
              <a:ext cx="3960" cy="20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207" name="Picture 39" descr="8-6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5" r="2853"/>
            <a:stretch>
              <a:fillRect/>
            </a:stretch>
          </p:blipFill>
          <p:spPr bwMode="auto">
            <a:xfrm>
              <a:off x="4640" y="9527"/>
              <a:ext cx="2854" cy="1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85" name="Text Box 38"/>
            <p:cNvSpPr txBox="1">
              <a:spLocks noChangeArrowheads="1"/>
            </p:cNvSpPr>
            <p:nvPr/>
          </p:nvSpPr>
          <p:spPr bwMode="auto">
            <a:xfrm>
              <a:off x="5448" y="10943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86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87" name="Group 43"/>
          <p:cNvGrpSpPr>
            <a:grpSpLocks noChangeAspect="1"/>
          </p:cNvGrpSpPr>
          <p:nvPr/>
        </p:nvGrpSpPr>
        <p:grpSpPr bwMode="auto">
          <a:xfrm>
            <a:off x="914599" y="5542010"/>
            <a:ext cx="4006850" cy="1343025"/>
            <a:chOff x="2873" y="7628"/>
            <a:chExt cx="5470" cy="1833"/>
          </a:xfrm>
        </p:grpSpPr>
        <p:sp>
          <p:nvSpPr>
            <p:cNvPr id="7188" name="AutoShape 46"/>
            <p:cNvSpPr>
              <a:spLocks noChangeAspect="1" noChangeArrowheads="1" noTextEdit="1"/>
            </p:cNvSpPr>
            <p:nvPr/>
          </p:nvSpPr>
          <p:spPr bwMode="auto">
            <a:xfrm>
              <a:off x="2873" y="7628"/>
              <a:ext cx="5470" cy="1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213" name="Picture 45" descr="8-6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6"/>
            <a:stretch>
              <a:fillRect/>
            </a:stretch>
          </p:blipFill>
          <p:spPr bwMode="auto">
            <a:xfrm>
              <a:off x="2932" y="7729"/>
              <a:ext cx="5257" cy="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90" name="Text Box 44"/>
            <p:cNvSpPr txBox="1">
              <a:spLocks noChangeArrowheads="1"/>
            </p:cNvSpPr>
            <p:nvPr/>
          </p:nvSpPr>
          <p:spPr bwMode="auto">
            <a:xfrm>
              <a:off x="4975" y="8896"/>
              <a:ext cx="875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5399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906424"/>
            <a:ext cx="16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三、任务实习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207981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4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6" name="Rectangle 1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1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6" name="Rectangle 2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1" name="Rectangle 3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6" name="Rectangle 3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0" name="Rectangle 4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5" name="Rectangle 5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0" name="Rectangle 5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5" name="Rectangle 6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8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3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8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3" name="Rectangle 3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9" name="Rectangle 4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6" name="Rectangle 4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1" name="Rectangle 5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7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2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6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8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3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7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2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0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2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6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1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6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61193" y="1312424"/>
            <a:ext cx="6242038" cy="5103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</a:rPr>
              <a:t>1</a:t>
            </a:r>
            <a:r>
              <a:rPr lang="zh-CN" altLang="zh-CN" sz="1400" dirty="0">
                <a:solidFill>
                  <a:srgbClr val="C00000"/>
                </a:solidFill>
              </a:rPr>
              <a:t>、制作背景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Step01</a:t>
            </a:r>
            <a:r>
              <a:rPr lang="zh-CN" altLang="zh-CN" sz="1400" dirty="0"/>
              <a:t>】新建空白文档，然后设置文档名称为“网店广告”，接着设置页面大小为宽为</a:t>
            </a:r>
            <a:r>
              <a:rPr lang="en-US" altLang="zh-CN" sz="1400" dirty="0"/>
              <a:t>354mm</a:t>
            </a:r>
            <a:r>
              <a:rPr lang="zh-CN" altLang="zh-CN" sz="1400" dirty="0"/>
              <a:t>，高为</a:t>
            </a:r>
            <a:r>
              <a:rPr lang="en-US" altLang="zh-CN" sz="1400" dirty="0"/>
              <a:t>190mm</a:t>
            </a:r>
            <a:r>
              <a:rPr lang="zh-CN" altLang="zh-CN" sz="1400" dirty="0"/>
              <a:t>，如图</a:t>
            </a:r>
            <a:r>
              <a:rPr lang="en-US" altLang="zh-CN" sz="1400" dirty="0"/>
              <a:t>8-69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Step02</a:t>
            </a:r>
            <a:r>
              <a:rPr lang="zh-CN" altLang="zh-CN" sz="1400" dirty="0"/>
              <a:t>】执行“文件</a:t>
            </a:r>
            <a:r>
              <a:rPr lang="en-US" altLang="zh-CN" sz="1400" dirty="0"/>
              <a:t>\</a:t>
            </a:r>
            <a:r>
              <a:rPr lang="zh-CN" altLang="zh-CN" sz="1400" dirty="0"/>
              <a:t>导入</a:t>
            </a:r>
            <a:r>
              <a:rPr lang="en-US" altLang="zh-CN" sz="1400" dirty="0"/>
              <a:t>\</a:t>
            </a:r>
            <a:r>
              <a:rPr lang="zh-CN" altLang="zh-CN" sz="1400" dirty="0"/>
              <a:t>背景”如图</a:t>
            </a:r>
            <a:r>
              <a:rPr lang="en-US" altLang="zh-CN" sz="1400" dirty="0"/>
              <a:t>8-70</a:t>
            </a:r>
            <a:r>
              <a:rPr lang="zh-CN" altLang="zh-CN" sz="1400" dirty="0"/>
              <a:t>所示，并且在图像上右击“锁定对象”方便以后操作。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Step03</a:t>
            </a:r>
            <a:r>
              <a:rPr lang="zh-CN" altLang="zh-CN" sz="1400" dirty="0"/>
              <a:t>】继续导入“人物</a:t>
            </a:r>
            <a:r>
              <a:rPr lang="en-US" altLang="zh-CN" sz="1400" dirty="0"/>
              <a:t>.</a:t>
            </a:r>
            <a:r>
              <a:rPr lang="en-US" altLang="zh-CN" sz="1400" dirty="0" err="1"/>
              <a:t>psd</a:t>
            </a:r>
            <a:r>
              <a:rPr lang="zh-CN" altLang="zh-CN" sz="1400" dirty="0"/>
              <a:t>”素材，拖曳至如图</a:t>
            </a:r>
            <a:r>
              <a:rPr lang="en-US" altLang="zh-CN" sz="1400" dirty="0"/>
              <a:t>8-71</a:t>
            </a:r>
            <a:r>
              <a:rPr lang="zh-CN" altLang="zh-CN" sz="1400" dirty="0"/>
              <a:t>所示位置，选择“阴影工具”给人物添加阴影效果。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】继续导入“礼物</a:t>
            </a:r>
            <a:r>
              <a:rPr lang="en-US" altLang="zh-CN" sz="1400" dirty="0"/>
              <a:t>.</a:t>
            </a:r>
            <a:r>
              <a:rPr lang="en-US" altLang="zh-CN" sz="1400" dirty="0" err="1"/>
              <a:t>psd</a:t>
            </a:r>
            <a:r>
              <a:rPr lang="zh-CN" altLang="zh-CN" sz="1400" dirty="0"/>
              <a:t>”素材，拖曳至如图</a:t>
            </a:r>
            <a:r>
              <a:rPr lang="en-US" altLang="zh-CN" sz="1400" dirty="0"/>
              <a:t>8-72</a:t>
            </a:r>
            <a:r>
              <a:rPr lang="zh-CN" altLang="zh-CN" sz="1400" dirty="0"/>
              <a:t>所示位置并为礼物添加阴影效果，选择“贝塞尔工具”绘制如图</a:t>
            </a:r>
            <a:r>
              <a:rPr lang="en-US" altLang="zh-CN" sz="1400" dirty="0"/>
              <a:t>8-73</a:t>
            </a:r>
            <a:r>
              <a:rPr lang="zh-CN" altLang="zh-CN" sz="1400" dirty="0"/>
              <a:t>所示多条“光束”效果，并且依次填充如图</a:t>
            </a:r>
            <a:r>
              <a:rPr lang="en-US" altLang="zh-CN" sz="1400" dirty="0"/>
              <a:t>8-74</a:t>
            </a:r>
            <a:r>
              <a:rPr lang="zh-CN" altLang="zh-CN" sz="1400" dirty="0"/>
              <a:t>所示颜色，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】选择星形工具，变数设置为</a:t>
            </a:r>
            <a:r>
              <a:rPr lang="en-US" altLang="zh-CN" sz="1400" dirty="0"/>
              <a:t>5</a:t>
            </a:r>
            <a:r>
              <a:rPr lang="zh-CN" altLang="zh-CN" sz="1400" dirty="0"/>
              <a:t>，绘制如图</a:t>
            </a:r>
            <a:r>
              <a:rPr lang="en-US" altLang="zh-CN" sz="1400" dirty="0"/>
              <a:t>8-75</a:t>
            </a:r>
            <a:r>
              <a:rPr lang="zh-CN" altLang="zh-CN" sz="1400" dirty="0"/>
              <a:t>所示五角星，并且按图所示填充颜色。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Step06</a:t>
            </a:r>
            <a:r>
              <a:rPr lang="zh-CN" altLang="zh-CN" sz="1400" dirty="0"/>
              <a:t>】绘制立体星星。选择“星形工具”绘制如图</a:t>
            </a:r>
            <a:r>
              <a:rPr lang="en-US" altLang="zh-CN" sz="1400" dirty="0"/>
              <a:t>8-76</a:t>
            </a:r>
            <a:r>
              <a:rPr lang="zh-CN" altLang="zh-CN" sz="1400" dirty="0"/>
              <a:t>所示五角星形，选择“形状工具”在如图</a:t>
            </a:r>
            <a:r>
              <a:rPr lang="en-US" altLang="zh-CN" sz="1400" dirty="0"/>
              <a:t>8-77</a:t>
            </a:r>
            <a:r>
              <a:rPr lang="zh-CN" altLang="zh-CN" sz="1400" dirty="0"/>
              <a:t>所示位置将内角外扩，选择“交互式填充工具”选择“渐变填充”颜色填充为从“深蓝</a:t>
            </a:r>
            <a:r>
              <a:rPr lang="en-US" altLang="zh-CN" sz="1400" dirty="0"/>
              <a:t>-</a:t>
            </a:r>
            <a:r>
              <a:rPr lang="zh-CN" altLang="zh-CN" sz="1400" dirty="0"/>
              <a:t>浅蓝”如图</a:t>
            </a:r>
            <a:r>
              <a:rPr lang="en-US" altLang="zh-CN" sz="1400" dirty="0"/>
              <a:t>8-78</a:t>
            </a:r>
            <a:r>
              <a:rPr lang="zh-CN" altLang="zh-CN" sz="1400" dirty="0"/>
              <a:t>所示，将五角星进行旋转如图</a:t>
            </a:r>
            <a:r>
              <a:rPr lang="en-US" altLang="zh-CN" sz="1400" dirty="0"/>
              <a:t>8-79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】选择五角形，按快捷键“</a:t>
            </a:r>
            <a:r>
              <a:rPr lang="en-US" altLang="zh-CN" sz="1400" dirty="0" err="1"/>
              <a:t>ctrl+Q</a:t>
            </a:r>
            <a:r>
              <a:rPr lang="zh-CN" altLang="zh-CN" sz="1400" dirty="0"/>
              <a:t>”将五角星进行转曲，选择“形状工具”将五角星拖拽为如图</a:t>
            </a:r>
            <a:r>
              <a:rPr lang="en-US" altLang="zh-CN" sz="1400" dirty="0"/>
              <a:t>8-80</a:t>
            </a:r>
            <a:r>
              <a:rPr lang="zh-CN" altLang="zh-CN" sz="1400" dirty="0"/>
              <a:t>所示形状。按住</a:t>
            </a:r>
            <a:r>
              <a:rPr lang="en-US" altLang="zh-CN" sz="1400" dirty="0"/>
              <a:t>Alt</a:t>
            </a:r>
            <a:r>
              <a:rPr lang="zh-CN" altLang="zh-CN" sz="1400" dirty="0"/>
              <a:t>键拖动星形向上复制出一个星形如图</a:t>
            </a:r>
            <a:r>
              <a:rPr lang="en-US" altLang="zh-CN" sz="1400" dirty="0"/>
              <a:t>8-81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Step08</a:t>
            </a:r>
            <a:r>
              <a:rPr lang="zh-CN" altLang="zh-CN" sz="1400" dirty="0"/>
              <a:t>】选择“调和工具”进行两个星形之间的调和，得到如图</a:t>
            </a:r>
            <a:r>
              <a:rPr lang="en-US" altLang="zh-CN" sz="1400" dirty="0"/>
              <a:t>8-82</a:t>
            </a:r>
            <a:r>
              <a:rPr lang="zh-CN" altLang="zh-CN" sz="1400" dirty="0"/>
              <a:t>所示星形立体效果，去除轮廓色，并将星形群组（</a:t>
            </a:r>
            <a:r>
              <a:rPr lang="en-US" altLang="zh-CN" sz="1400" dirty="0" err="1"/>
              <a:t>Ctrl+G</a:t>
            </a:r>
            <a:r>
              <a:rPr lang="zh-CN" altLang="zh-CN" sz="1400" dirty="0"/>
              <a:t>）。选择“阴影”给立体星形添加投影效果，如图</a:t>
            </a:r>
            <a:r>
              <a:rPr lang="en-US" altLang="zh-CN" sz="1400" dirty="0"/>
              <a:t>8-83</a:t>
            </a:r>
            <a:r>
              <a:rPr lang="zh-CN" altLang="zh-CN" sz="1400" dirty="0"/>
              <a:t>所示。然后多次复制立体星形，改变调和颜色，分别布置在礼品盒周围，如图</a:t>
            </a:r>
            <a:r>
              <a:rPr lang="en-US" altLang="zh-CN" sz="1400" dirty="0"/>
              <a:t>8-84</a:t>
            </a:r>
            <a:r>
              <a:rPr lang="zh-CN" altLang="zh-CN" sz="1400" dirty="0"/>
              <a:t>所示，背景制作完毕。</a:t>
            </a:r>
            <a:endParaRPr lang="en-US" altLang="zh-CN" sz="1400" dirty="0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1" name="Group 1"/>
          <p:cNvGrpSpPr>
            <a:grpSpLocks noChangeAspect="1"/>
          </p:cNvGrpSpPr>
          <p:nvPr/>
        </p:nvGrpSpPr>
        <p:grpSpPr bwMode="auto">
          <a:xfrm>
            <a:off x="6243191" y="906424"/>
            <a:ext cx="1858994" cy="920385"/>
            <a:chOff x="4459" y="1447"/>
            <a:chExt cx="3361" cy="1963"/>
          </a:xfrm>
        </p:grpSpPr>
        <p:sp>
          <p:nvSpPr>
            <p:cNvPr id="26" name="AutoShape 4"/>
            <p:cNvSpPr>
              <a:spLocks noChangeAspect="1" noChangeArrowheads="1" noTextEdit="1"/>
            </p:cNvSpPr>
            <p:nvPr/>
          </p:nvSpPr>
          <p:spPr bwMode="auto">
            <a:xfrm>
              <a:off x="4459" y="1447"/>
              <a:ext cx="3361" cy="19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19" name="Picture 3" descr="8-6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1" y="1546"/>
              <a:ext cx="2183" cy="1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2"/>
            <p:cNvSpPr txBox="1">
              <a:spLocks noChangeArrowheads="1"/>
            </p:cNvSpPr>
            <p:nvPr/>
          </p:nvSpPr>
          <p:spPr bwMode="auto">
            <a:xfrm>
              <a:off x="5622" y="2838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91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92" name="Group 7"/>
          <p:cNvGrpSpPr>
            <a:grpSpLocks noChangeAspect="1"/>
          </p:cNvGrpSpPr>
          <p:nvPr/>
        </p:nvGrpSpPr>
        <p:grpSpPr bwMode="auto">
          <a:xfrm>
            <a:off x="7884997" y="903771"/>
            <a:ext cx="1746945" cy="1106211"/>
            <a:chOff x="1800" y="2717"/>
            <a:chExt cx="3783" cy="2431"/>
          </a:xfrm>
        </p:grpSpPr>
        <p:sp>
          <p:nvSpPr>
            <p:cNvPr id="7193" name="AutoShape 10"/>
            <p:cNvSpPr>
              <a:spLocks noChangeAspect="1" noChangeArrowheads="1" noTextEdit="1"/>
            </p:cNvSpPr>
            <p:nvPr/>
          </p:nvSpPr>
          <p:spPr bwMode="auto">
            <a:xfrm>
              <a:off x="1800" y="2717"/>
              <a:ext cx="3783" cy="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25" name="Picture 9" descr="8-6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1" y="2771"/>
              <a:ext cx="3427" cy="1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94" name="Text Box 8"/>
            <p:cNvSpPr txBox="1">
              <a:spLocks noChangeArrowheads="1"/>
            </p:cNvSpPr>
            <p:nvPr/>
          </p:nvSpPr>
          <p:spPr bwMode="auto">
            <a:xfrm>
              <a:off x="3132" y="4618"/>
              <a:ext cx="1350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96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97" name="Group 13"/>
          <p:cNvGrpSpPr>
            <a:grpSpLocks noChangeAspect="1"/>
          </p:cNvGrpSpPr>
          <p:nvPr/>
        </p:nvGrpSpPr>
        <p:grpSpPr bwMode="auto">
          <a:xfrm>
            <a:off x="9618277" y="832301"/>
            <a:ext cx="1737482" cy="1165595"/>
            <a:chOff x="1800" y="5289"/>
            <a:chExt cx="3783" cy="2537"/>
          </a:xfrm>
        </p:grpSpPr>
        <p:sp>
          <p:nvSpPr>
            <p:cNvPr id="7198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800" y="5289"/>
              <a:ext cx="3783" cy="2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31" name="Picture 15" descr="8-7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0" y="5425"/>
              <a:ext cx="3486" cy="1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99" name="Text Box 14"/>
            <p:cNvSpPr txBox="1">
              <a:spLocks noChangeArrowheads="1"/>
            </p:cNvSpPr>
            <p:nvPr/>
          </p:nvSpPr>
          <p:spPr bwMode="auto">
            <a:xfrm>
              <a:off x="3244" y="7324"/>
              <a:ext cx="1242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8-71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66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68" name="Group 19"/>
          <p:cNvGrpSpPr>
            <a:grpSpLocks noChangeAspect="1"/>
          </p:cNvGrpSpPr>
          <p:nvPr/>
        </p:nvGrpSpPr>
        <p:grpSpPr bwMode="auto">
          <a:xfrm>
            <a:off x="6589280" y="1942700"/>
            <a:ext cx="1295717" cy="1113023"/>
            <a:chOff x="1800" y="6506"/>
            <a:chExt cx="3458" cy="2969"/>
          </a:xfrm>
        </p:grpSpPr>
        <p:sp>
          <p:nvSpPr>
            <p:cNvPr id="5169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800" y="6506"/>
              <a:ext cx="3458" cy="29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1" name="Text Box 21"/>
            <p:cNvSpPr txBox="1">
              <a:spLocks noChangeArrowheads="1"/>
            </p:cNvSpPr>
            <p:nvPr/>
          </p:nvSpPr>
          <p:spPr bwMode="auto">
            <a:xfrm>
              <a:off x="2995" y="8987"/>
              <a:ext cx="1917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8-72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9236" name="Picture 20" descr="8-7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9" y="6637"/>
              <a:ext cx="3256" cy="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73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74" name="Group 25"/>
          <p:cNvGrpSpPr>
            <a:grpSpLocks noChangeAspect="1"/>
          </p:cNvGrpSpPr>
          <p:nvPr/>
        </p:nvGrpSpPr>
        <p:grpSpPr bwMode="auto">
          <a:xfrm>
            <a:off x="7968581" y="1991809"/>
            <a:ext cx="843225" cy="1064065"/>
            <a:chOff x="1800" y="9429"/>
            <a:chExt cx="2343" cy="2956"/>
          </a:xfrm>
        </p:grpSpPr>
        <p:sp>
          <p:nvSpPr>
            <p:cNvPr id="5175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800" y="9429"/>
              <a:ext cx="2343" cy="2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43" name="Picture 27" descr="8-7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6" y="9511"/>
              <a:ext cx="2013" cy="2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77" name="Text Box 26"/>
            <p:cNvSpPr txBox="1">
              <a:spLocks noChangeArrowheads="1"/>
            </p:cNvSpPr>
            <p:nvPr/>
          </p:nvSpPr>
          <p:spPr bwMode="auto">
            <a:xfrm>
              <a:off x="2496" y="11830"/>
              <a:ext cx="1647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8-73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78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79" name="Group 31"/>
          <p:cNvGrpSpPr>
            <a:grpSpLocks noChangeAspect="1"/>
          </p:cNvGrpSpPr>
          <p:nvPr/>
        </p:nvGrpSpPr>
        <p:grpSpPr bwMode="auto">
          <a:xfrm>
            <a:off x="8904035" y="1988840"/>
            <a:ext cx="783136" cy="1144423"/>
            <a:chOff x="1800" y="9625"/>
            <a:chExt cx="2112" cy="3086"/>
          </a:xfrm>
        </p:grpSpPr>
        <p:sp>
          <p:nvSpPr>
            <p:cNvPr id="5181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800" y="9625"/>
              <a:ext cx="2112" cy="2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49" name="Picture 33" descr="8-7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" y="9703"/>
              <a:ext cx="1836" cy="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82" name="Text Box 32"/>
            <p:cNvSpPr txBox="1">
              <a:spLocks noChangeArrowheads="1"/>
            </p:cNvSpPr>
            <p:nvPr/>
          </p:nvSpPr>
          <p:spPr bwMode="auto">
            <a:xfrm>
              <a:off x="2258" y="12103"/>
              <a:ext cx="1650" cy="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8-74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83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3" name="Group 37"/>
          <p:cNvGrpSpPr>
            <a:grpSpLocks noChangeAspect="1"/>
          </p:cNvGrpSpPr>
          <p:nvPr/>
        </p:nvGrpSpPr>
        <p:grpSpPr bwMode="auto">
          <a:xfrm>
            <a:off x="9748728" y="1984502"/>
            <a:ext cx="1174984" cy="1148677"/>
            <a:chOff x="1800" y="10208"/>
            <a:chExt cx="2658" cy="2598"/>
          </a:xfrm>
        </p:grpSpPr>
        <p:sp>
          <p:nvSpPr>
            <p:cNvPr id="38" name="AutoShape 40"/>
            <p:cNvSpPr>
              <a:spLocks noChangeAspect="1" noChangeArrowheads="1" noTextEdit="1"/>
            </p:cNvSpPr>
            <p:nvPr/>
          </p:nvSpPr>
          <p:spPr bwMode="auto">
            <a:xfrm>
              <a:off x="1800" y="10208"/>
              <a:ext cx="2658" cy="2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55" name="Picture 39" descr="8-7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" y="10208"/>
              <a:ext cx="2001" cy="2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 Box 38"/>
            <p:cNvSpPr txBox="1">
              <a:spLocks noChangeArrowheads="1"/>
            </p:cNvSpPr>
            <p:nvPr/>
          </p:nvSpPr>
          <p:spPr bwMode="auto">
            <a:xfrm>
              <a:off x="2538" y="12143"/>
              <a:ext cx="1463" cy="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5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7" name="Group 43"/>
          <p:cNvGrpSpPr>
            <a:grpSpLocks noChangeAspect="1"/>
          </p:cNvGrpSpPr>
          <p:nvPr/>
        </p:nvGrpSpPr>
        <p:grpSpPr bwMode="auto">
          <a:xfrm>
            <a:off x="6655076" y="3212976"/>
            <a:ext cx="1176338" cy="1068388"/>
            <a:chOff x="1800" y="13705"/>
            <a:chExt cx="1853" cy="1682"/>
          </a:xfrm>
        </p:grpSpPr>
        <p:sp>
          <p:nvSpPr>
            <p:cNvPr id="49" name="AutoShape 46"/>
            <p:cNvSpPr>
              <a:spLocks noChangeAspect="1" noChangeArrowheads="1" noTextEdit="1"/>
            </p:cNvSpPr>
            <p:nvPr/>
          </p:nvSpPr>
          <p:spPr bwMode="auto">
            <a:xfrm>
              <a:off x="1800" y="13705"/>
              <a:ext cx="1853" cy="16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61" name="Picture 45" descr="8-7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24" t="12680" r="21468" b="20779"/>
            <a:stretch>
              <a:fillRect/>
            </a:stretch>
          </p:blipFill>
          <p:spPr bwMode="auto">
            <a:xfrm>
              <a:off x="1952" y="13786"/>
              <a:ext cx="1533" cy="1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Text Box 44"/>
            <p:cNvSpPr txBox="1">
              <a:spLocks noChangeArrowheads="1"/>
            </p:cNvSpPr>
            <p:nvPr/>
          </p:nvSpPr>
          <p:spPr bwMode="auto">
            <a:xfrm>
              <a:off x="2237" y="14913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5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9" name="Group 49"/>
          <p:cNvGrpSpPr>
            <a:grpSpLocks noChangeAspect="1"/>
          </p:cNvGrpSpPr>
          <p:nvPr/>
        </p:nvGrpSpPr>
        <p:grpSpPr bwMode="auto">
          <a:xfrm>
            <a:off x="7901072" y="3239964"/>
            <a:ext cx="1228725" cy="1041400"/>
            <a:chOff x="3657" y="13748"/>
            <a:chExt cx="1936" cy="1639"/>
          </a:xfrm>
        </p:grpSpPr>
        <p:sp>
          <p:nvSpPr>
            <p:cNvPr id="62" name="AutoShape 52"/>
            <p:cNvSpPr>
              <a:spLocks noChangeAspect="1" noChangeArrowheads="1" noTextEdit="1"/>
            </p:cNvSpPr>
            <p:nvPr/>
          </p:nvSpPr>
          <p:spPr bwMode="auto">
            <a:xfrm>
              <a:off x="3657" y="13748"/>
              <a:ext cx="1936" cy="1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67" name="Picture 51" descr="8-76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20" t="7204" r="7156" b="5763"/>
            <a:stretch>
              <a:fillRect/>
            </a:stretch>
          </p:blipFill>
          <p:spPr bwMode="auto">
            <a:xfrm>
              <a:off x="3896" y="13815"/>
              <a:ext cx="1469" cy="1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48" name="Text Box 50"/>
            <p:cNvSpPr txBox="1">
              <a:spLocks noChangeArrowheads="1"/>
            </p:cNvSpPr>
            <p:nvPr/>
          </p:nvSpPr>
          <p:spPr bwMode="auto">
            <a:xfrm>
              <a:off x="4147" y="14908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50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51" name="Group 55"/>
          <p:cNvGrpSpPr>
            <a:grpSpLocks noChangeAspect="1"/>
          </p:cNvGrpSpPr>
          <p:nvPr/>
        </p:nvGrpSpPr>
        <p:grpSpPr bwMode="auto">
          <a:xfrm>
            <a:off x="9179458" y="3215253"/>
            <a:ext cx="1339850" cy="1035050"/>
            <a:chOff x="1800" y="1333"/>
            <a:chExt cx="2111" cy="1631"/>
          </a:xfrm>
        </p:grpSpPr>
        <p:sp>
          <p:nvSpPr>
            <p:cNvPr id="2053" name="AutoShape 58"/>
            <p:cNvSpPr>
              <a:spLocks noChangeAspect="1" noChangeArrowheads="1" noTextEdit="1"/>
            </p:cNvSpPr>
            <p:nvPr/>
          </p:nvSpPr>
          <p:spPr bwMode="auto">
            <a:xfrm>
              <a:off x="1800" y="1333"/>
              <a:ext cx="2111" cy="1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73" name="Picture 57" descr="8-77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5" y="1371"/>
              <a:ext cx="1691" cy="13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4" name="Text Box 56"/>
            <p:cNvSpPr txBox="1">
              <a:spLocks noChangeArrowheads="1"/>
            </p:cNvSpPr>
            <p:nvPr/>
          </p:nvSpPr>
          <p:spPr bwMode="auto">
            <a:xfrm>
              <a:off x="2449" y="2490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58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59" name="Group 61"/>
          <p:cNvGrpSpPr>
            <a:grpSpLocks noChangeAspect="1"/>
          </p:cNvGrpSpPr>
          <p:nvPr/>
        </p:nvGrpSpPr>
        <p:grpSpPr bwMode="auto">
          <a:xfrm>
            <a:off x="10566704" y="3239964"/>
            <a:ext cx="1108075" cy="1066800"/>
            <a:chOff x="1800" y="1291"/>
            <a:chExt cx="1746" cy="1680"/>
          </a:xfrm>
        </p:grpSpPr>
        <p:sp>
          <p:nvSpPr>
            <p:cNvPr id="2060" name="AutoShape 64"/>
            <p:cNvSpPr>
              <a:spLocks noChangeAspect="1" noChangeArrowheads="1" noTextEdit="1"/>
            </p:cNvSpPr>
            <p:nvPr/>
          </p:nvSpPr>
          <p:spPr bwMode="auto">
            <a:xfrm>
              <a:off x="1800" y="1291"/>
              <a:ext cx="1746" cy="1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79" name="Picture 63" descr="8-78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36" t="15431" r="11668" b="5652"/>
            <a:stretch>
              <a:fillRect/>
            </a:stretch>
          </p:blipFill>
          <p:spPr bwMode="auto">
            <a:xfrm>
              <a:off x="1991" y="1353"/>
              <a:ext cx="1340" cy="1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2" name="Text Box 62"/>
            <p:cNvSpPr txBox="1">
              <a:spLocks noChangeArrowheads="1"/>
            </p:cNvSpPr>
            <p:nvPr/>
          </p:nvSpPr>
          <p:spPr bwMode="auto">
            <a:xfrm>
              <a:off x="2186" y="2497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64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65" name="Group 67"/>
          <p:cNvGrpSpPr>
            <a:grpSpLocks noChangeAspect="1"/>
          </p:cNvGrpSpPr>
          <p:nvPr/>
        </p:nvGrpSpPr>
        <p:grpSpPr bwMode="auto">
          <a:xfrm>
            <a:off x="6561212" y="4306764"/>
            <a:ext cx="1540974" cy="1138459"/>
            <a:chOff x="2011" y="2212"/>
            <a:chExt cx="3307" cy="2443"/>
          </a:xfrm>
        </p:grpSpPr>
        <p:sp>
          <p:nvSpPr>
            <p:cNvPr id="2067" name="AutoShape 70"/>
            <p:cNvSpPr>
              <a:spLocks noChangeAspect="1" noChangeArrowheads="1" noTextEdit="1"/>
            </p:cNvSpPr>
            <p:nvPr/>
          </p:nvSpPr>
          <p:spPr bwMode="auto">
            <a:xfrm>
              <a:off x="2011" y="2212"/>
              <a:ext cx="3307" cy="2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85" name="Picture 69" descr="8-79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7" y="2254"/>
              <a:ext cx="3054" cy="1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9" name="Text Box 68"/>
            <p:cNvSpPr txBox="1">
              <a:spLocks noChangeArrowheads="1"/>
            </p:cNvSpPr>
            <p:nvPr/>
          </p:nvSpPr>
          <p:spPr bwMode="auto">
            <a:xfrm>
              <a:off x="3085" y="3940"/>
              <a:ext cx="1489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70" name="Rectangle 7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72" name="Group 73"/>
          <p:cNvGrpSpPr>
            <a:grpSpLocks noChangeAspect="1"/>
          </p:cNvGrpSpPr>
          <p:nvPr/>
        </p:nvGrpSpPr>
        <p:grpSpPr bwMode="auto">
          <a:xfrm>
            <a:off x="8120883" y="4281364"/>
            <a:ext cx="1258892" cy="1163891"/>
            <a:chOff x="2873" y="2302"/>
            <a:chExt cx="2443" cy="2259"/>
          </a:xfrm>
        </p:grpSpPr>
        <p:sp>
          <p:nvSpPr>
            <p:cNvPr id="2074" name="AutoShape 76"/>
            <p:cNvSpPr>
              <a:spLocks noChangeAspect="1" noChangeArrowheads="1" noTextEdit="1"/>
            </p:cNvSpPr>
            <p:nvPr/>
          </p:nvSpPr>
          <p:spPr bwMode="auto">
            <a:xfrm>
              <a:off x="2873" y="2302"/>
              <a:ext cx="2443" cy="19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91" name="Picture 75" descr="8-80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5" y="2373"/>
              <a:ext cx="2162" cy="15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5" name="Text Box 74"/>
            <p:cNvSpPr txBox="1">
              <a:spLocks noChangeArrowheads="1"/>
            </p:cNvSpPr>
            <p:nvPr/>
          </p:nvSpPr>
          <p:spPr bwMode="auto">
            <a:xfrm>
              <a:off x="3640" y="3886"/>
              <a:ext cx="1490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8-81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77" name="Rectangle 8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78" name="Group 79"/>
          <p:cNvGrpSpPr>
            <a:grpSpLocks noChangeAspect="1"/>
          </p:cNvGrpSpPr>
          <p:nvPr/>
        </p:nvGrpSpPr>
        <p:grpSpPr bwMode="auto">
          <a:xfrm>
            <a:off x="9530135" y="4250305"/>
            <a:ext cx="1393578" cy="1082635"/>
            <a:chOff x="1800" y="5967"/>
            <a:chExt cx="2874" cy="2233"/>
          </a:xfrm>
        </p:grpSpPr>
        <p:sp>
          <p:nvSpPr>
            <p:cNvPr id="9280" name="AutoShape 82"/>
            <p:cNvSpPr>
              <a:spLocks noChangeAspect="1" noChangeArrowheads="1" noTextEdit="1"/>
            </p:cNvSpPr>
            <p:nvPr/>
          </p:nvSpPr>
          <p:spPr bwMode="auto">
            <a:xfrm>
              <a:off x="1800" y="5967"/>
              <a:ext cx="2874" cy="2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97" name="Picture 81" descr="8-81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2" y="6009"/>
              <a:ext cx="2737" cy="1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81" name="Text Box 80"/>
            <p:cNvSpPr txBox="1">
              <a:spLocks noChangeArrowheads="1"/>
            </p:cNvSpPr>
            <p:nvPr/>
          </p:nvSpPr>
          <p:spPr bwMode="auto">
            <a:xfrm>
              <a:off x="2616" y="7670"/>
              <a:ext cx="1572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8-82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9282" name="Rectangle 8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283" name="Group 85"/>
          <p:cNvGrpSpPr>
            <a:grpSpLocks noChangeAspect="1"/>
          </p:cNvGrpSpPr>
          <p:nvPr/>
        </p:nvGrpSpPr>
        <p:grpSpPr bwMode="auto">
          <a:xfrm>
            <a:off x="6573451" y="5371350"/>
            <a:ext cx="1551653" cy="1219734"/>
            <a:chOff x="1800" y="8404"/>
            <a:chExt cx="2874" cy="2260"/>
          </a:xfrm>
        </p:grpSpPr>
        <p:sp>
          <p:nvSpPr>
            <p:cNvPr id="9284" name="AutoShape 88"/>
            <p:cNvSpPr>
              <a:spLocks noChangeAspect="1" noChangeArrowheads="1" noTextEdit="1"/>
            </p:cNvSpPr>
            <p:nvPr/>
          </p:nvSpPr>
          <p:spPr bwMode="auto">
            <a:xfrm>
              <a:off x="1800" y="8404"/>
              <a:ext cx="2874" cy="2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303" name="Picture 87" descr="8-82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5" y="8488"/>
              <a:ext cx="2695" cy="1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86" name="Text Box 86"/>
            <p:cNvSpPr txBox="1">
              <a:spLocks noChangeArrowheads="1"/>
            </p:cNvSpPr>
            <p:nvPr/>
          </p:nvSpPr>
          <p:spPr bwMode="auto">
            <a:xfrm>
              <a:off x="2715" y="10166"/>
              <a:ext cx="100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9287" name="Rectangle 9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288" name="Group 91"/>
          <p:cNvGrpSpPr>
            <a:grpSpLocks noChangeAspect="1"/>
          </p:cNvGrpSpPr>
          <p:nvPr/>
        </p:nvGrpSpPr>
        <p:grpSpPr bwMode="auto">
          <a:xfrm>
            <a:off x="8370178" y="5403055"/>
            <a:ext cx="1159957" cy="1175349"/>
            <a:chOff x="3007" y="8198"/>
            <a:chExt cx="2074" cy="2100"/>
          </a:xfrm>
        </p:grpSpPr>
        <p:sp>
          <p:nvSpPr>
            <p:cNvPr id="9289" name="AutoShape 94"/>
            <p:cNvSpPr>
              <a:spLocks noChangeAspect="1" noChangeArrowheads="1" noTextEdit="1"/>
            </p:cNvSpPr>
            <p:nvPr/>
          </p:nvSpPr>
          <p:spPr bwMode="auto">
            <a:xfrm>
              <a:off x="3007" y="8198"/>
              <a:ext cx="2074" cy="20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309" name="Picture 93" descr="8-83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1" y="8257"/>
              <a:ext cx="1850" cy="16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90" name="Text Box 92"/>
            <p:cNvSpPr txBox="1">
              <a:spLocks noChangeArrowheads="1"/>
            </p:cNvSpPr>
            <p:nvPr/>
          </p:nvSpPr>
          <p:spPr bwMode="auto">
            <a:xfrm>
              <a:off x="3580" y="9853"/>
              <a:ext cx="1082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8-84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47692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76508" y="25704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906424"/>
            <a:ext cx="16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三、任务实习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207981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4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6" name="Rectangle 1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1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6" name="Rectangle 2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1" name="Rectangle 3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6" name="Rectangle 3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0" name="Rectangle 4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5" name="Rectangle 5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0" name="Rectangle 5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5" name="Rectangle 6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8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3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8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3" name="Rectangle 3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9" name="Rectangle 4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6" name="Rectangle 4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1" name="Rectangle 5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7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2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6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8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3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7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5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62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70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2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76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1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86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61193" y="1275756"/>
            <a:ext cx="624203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</a:rPr>
              <a:t>2</a:t>
            </a:r>
            <a:r>
              <a:rPr lang="zh-CN" altLang="zh-CN" sz="1400" dirty="0">
                <a:solidFill>
                  <a:srgbClr val="C00000"/>
                </a:solidFill>
              </a:rPr>
              <a:t>、制作文字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Step09</a:t>
            </a:r>
            <a:r>
              <a:rPr lang="zh-CN" altLang="zh-CN" sz="1400" dirty="0"/>
              <a:t>】选择“文字工具”输入“新品上市”字样，将文字设置为微软雅黑，</a:t>
            </a:r>
            <a:r>
              <a:rPr lang="en-US" altLang="zh-CN" sz="1400" dirty="0"/>
              <a:t>72pt</a:t>
            </a:r>
            <a:r>
              <a:rPr lang="zh-CN" altLang="zh-CN" sz="1400" dirty="0"/>
              <a:t>，如图</a:t>
            </a:r>
            <a:r>
              <a:rPr lang="en-US" altLang="zh-CN" sz="1400" dirty="0"/>
              <a:t>8-85</a:t>
            </a:r>
            <a:r>
              <a:rPr lang="zh-CN" altLang="zh-CN" sz="1400" dirty="0"/>
              <a:t>所示，均匀填充颜色如图</a:t>
            </a:r>
            <a:r>
              <a:rPr lang="en-US" altLang="zh-CN" sz="1400" dirty="0"/>
              <a:t>8-86</a:t>
            </a:r>
            <a:r>
              <a:rPr lang="zh-CN" altLang="zh-CN" sz="1400" dirty="0"/>
              <a:t>所示，效果如图</a:t>
            </a:r>
            <a:r>
              <a:rPr lang="en-US" altLang="zh-CN" sz="1400" dirty="0"/>
              <a:t>8-87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en-US" altLang="zh-CN" sz="1400" dirty="0"/>
              <a:t>Step10</a:t>
            </a:r>
            <a:r>
              <a:rPr lang="zh-CN" altLang="zh-CN" sz="1400" dirty="0"/>
              <a:t>】调整字间距。选中文字，选择“形状工具”拖动文字右侧滑块调整字间距，如图</a:t>
            </a:r>
            <a:r>
              <a:rPr lang="en-US" altLang="zh-CN" sz="1400" dirty="0"/>
              <a:t>8-88</a:t>
            </a:r>
            <a:r>
              <a:rPr lang="zh-CN" altLang="zh-CN" sz="1400" dirty="0"/>
              <a:t>所示。选择“贝塞尔工具”绘制如图所示直线，颜色同文字颜色，如图</a:t>
            </a:r>
            <a:r>
              <a:rPr lang="en-US" altLang="zh-CN" sz="1400" dirty="0"/>
              <a:t>8-89</a:t>
            </a:r>
            <a:r>
              <a:rPr lang="zh-CN" altLang="zh-CN" sz="1400" dirty="0"/>
              <a:t>所示。将线段进行旋转如图</a:t>
            </a:r>
            <a:r>
              <a:rPr lang="en-US" altLang="zh-CN" sz="1400" dirty="0"/>
              <a:t>8-90</a:t>
            </a:r>
            <a:r>
              <a:rPr lang="zh-CN" altLang="zh-CN" sz="1400" dirty="0"/>
              <a:t>所示。然后将线段复制得到如图</a:t>
            </a:r>
            <a:r>
              <a:rPr lang="en-US" altLang="zh-CN" sz="1400" dirty="0"/>
              <a:t>8-91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Step11</a:t>
            </a:r>
            <a:r>
              <a:rPr lang="zh-CN" altLang="zh-CN" sz="1400" dirty="0"/>
              <a:t>】选择“矩形工具”绘制如图</a:t>
            </a:r>
            <a:r>
              <a:rPr lang="en-US" altLang="zh-CN" sz="1400" dirty="0"/>
              <a:t>8-92</a:t>
            </a:r>
            <a:r>
              <a:rPr lang="zh-CN" altLang="zh-CN" sz="1400" dirty="0"/>
              <a:t>所示正方形，然后将正方形旋转</a:t>
            </a:r>
            <a:r>
              <a:rPr lang="en-US" altLang="zh-CN" sz="1400" dirty="0"/>
              <a:t>45</a:t>
            </a:r>
            <a:r>
              <a:rPr lang="zh-CN" altLang="zh-CN" sz="1400" dirty="0"/>
              <a:t>度，得到如图</a:t>
            </a:r>
            <a:r>
              <a:rPr lang="en-US" altLang="zh-CN" sz="1400" dirty="0"/>
              <a:t>8-93</a:t>
            </a:r>
            <a:r>
              <a:rPr lang="zh-CN" altLang="zh-CN" sz="1400" dirty="0"/>
              <a:t>所示。填充白色，去除轮廓色，书如图</a:t>
            </a:r>
            <a:r>
              <a:rPr lang="en-US" altLang="zh-CN" sz="1400" dirty="0"/>
              <a:t>8-94</a:t>
            </a:r>
            <a:r>
              <a:rPr lang="zh-CN" altLang="zh-CN" sz="1400" dirty="0"/>
              <a:t>所示所示文字。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Step12</a:t>
            </a:r>
            <a:r>
              <a:rPr lang="zh-CN" altLang="zh-CN" sz="1400" dirty="0"/>
              <a:t>】选择“箭头形状”如图</a:t>
            </a:r>
            <a:r>
              <a:rPr lang="en-US" altLang="zh-CN" sz="1400" dirty="0"/>
              <a:t>8-95</a:t>
            </a:r>
            <a:r>
              <a:rPr lang="zh-CN" altLang="zh-CN" sz="1400" dirty="0"/>
              <a:t>所示，绘制如图</a:t>
            </a:r>
            <a:r>
              <a:rPr lang="en-US" altLang="zh-CN" sz="1400" dirty="0"/>
              <a:t>8-96</a:t>
            </a:r>
            <a:r>
              <a:rPr lang="zh-CN" altLang="zh-CN" sz="1400" dirty="0"/>
              <a:t>所示形状。将此形状逆时针旋转</a:t>
            </a:r>
            <a:r>
              <a:rPr lang="en-US" altLang="zh-CN" sz="1400" dirty="0"/>
              <a:t>45</a:t>
            </a:r>
            <a:r>
              <a:rPr lang="zh-CN" altLang="zh-CN" sz="1400" dirty="0"/>
              <a:t>度如图</a:t>
            </a:r>
            <a:r>
              <a:rPr lang="en-US" altLang="zh-CN" sz="1400" dirty="0"/>
              <a:t>8-97</a:t>
            </a:r>
            <a:r>
              <a:rPr lang="zh-CN" altLang="zh-CN" sz="1400" dirty="0"/>
              <a:t>所示。选择“交互式填充”工具，选择“渐变填充”颜色从“深红</a:t>
            </a:r>
            <a:r>
              <a:rPr lang="en-US" altLang="zh-CN" sz="1400" dirty="0"/>
              <a:t>-</a:t>
            </a:r>
            <a:r>
              <a:rPr lang="zh-CN" altLang="zh-CN" sz="1400" dirty="0"/>
              <a:t>浅红”如图</a:t>
            </a:r>
            <a:r>
              <a:rPr lang="en-US" altLang="zh-CN" sz="1400" dirty="0"/>
              <a:t>8-98</a:t>
            </a:r>
            <a:r>
              <a:rPr lang="zh-CN" altLang="zh-CN" sz="1400" dirty="0"/>
              <a:t>、</a:t>
            </a:r>
            <a:r>
              <a:rPr lang="en-US" altLang="zh-CN" sz="1400" dirty="0"/>
              <a:t>8-99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Step13</a:t>
            </a:r>
            <a:r>
              <a:rPr lang="zh-CN" altLang="zh-CN" sz="1400" dirty="0"/>
              <a:t>】选择“文字工具”输入“正品”字样，字体设置为黑体，轮廓色和填充色均为白色如图</a:t>
            </a:r>
            <a:r>
              <a:rPr lang="en-US" altLang="zh-CN" sz="1400" dirty="0"/>
              <a:t>8-100</a:t>
            </a:r>
            <a:r>
              <a:rPr lang="zh-CN" altLang="zh-CN" sz="1400" dirty="0"/>
              <a:t>所示。选择“矩形工具”绘制如图</a:t>
            </a:r>
            <a:r>
              <a:rPr lang="en-US" altLang="zh-CN" sz="1400" dirty="0"/>
              <a:t>8-101</a:t>
            </a:r>
            <a:r>
              <a:rPr lang="zh-CN" altLang="zh-CN" sz="1400" dirty="0"/>
              <a:t>所示黑色矩形。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Step14</a:t>
            </a:r>
            <a:r>
              <a:rPr lang="zh-CN" altLang="zh-CN" sz="1400" dirty="0"/>
              <a:t>】选择“矩形工具”绘制如图</a:t>
            </a:r>
            <a:r>
              <a:rPr lang="en-US" altLang="zh-CN" sz="1400" dirty="0"/>
              <a:t>8-102</a:t>
            </a:r>
            <a:r>
              <a:rPr lang="zh-CN" altLang="zh-CN" sz="1400" dirty="0"/>
              <a:t>所示黄色圆角矩形，属性栏设置如图</a:t>
            </a:r>
            <a:r>
              <a:rPr lang="en-US" altLang="zh-CN" sz="1400" dirty="0"/>
              <a:t>8-103</a:t>
            </a:r>
            <a:endParaRPr lang="zh-CN" altLang="zh-CN" sz="1400" dirty="0"/>
          </a:p>
          <a:p>
            <a:pPr>
              <a:lnSpc>
                <a:spcPts val="1700"/>
              </a:lnSpc>
            </a:pPr>
            <a:r>
              <a:rPr lang="zh-CN" altLang="zh-CN" sz="1400" dirty="0"/>
              <a:t>所示。选择“文字工具”在黄色矩形上方输入“官方”字样，字体设置为宋体，填充色轮廓色均为白色，如图</a:t>
            </a:r>
            <a:r>
              <a:rPr lang="en-US" altLang="zh-CN" sz="1400" dirty="0"/>
              <a:t>8-104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Step15</a:t>
            </a:r>
            <a:r>
              <a:rPr lang="zh-CN" altLang="zh-CN" sz="1400" dirty="0"/>
              <a:t>】添加投影效果。选择红色形状、黄色矩形、官方字样，选择“阴影”工具为他们添加如图</a:t>
            </a:r>
            <a:r>
              <a:rPr lang="en-US" altLang="zh-CN" sz="1400" dirty="0"/>
              <a:t>8-105</a:t>
            </a:r>
            <a:r>
              <a:rPr lang="zh-CN" altLang="zh-CN" sz="1400" dirty="0"/>
              <a:t>、</a:t>
            </a:r>
            <a:r>
              <a:rPr lang="en-US" altLang="zh-CN" sz="1400" dirty="0"/>
              <a:t>8-106</a:t>
            </a:r>
            <a:r>
              <a:rPr lang="zh-CN" altLang="zh-CN" sz="1400" dirty="0"/>
              <a:t>、</a:t>
            </a:r>
            <a:r>
              <a:rPr lang="en-US" altLang="zh-CN" sz="1400" dirty="0"/>
              <a:t>8-107</a:t>
            </a:r>
            <a:r>
              <a:rPr lang="zh-CN" altLang="zh-CN" sz="1400" dirty="0"/>
              <a:t>所示阴影效果。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Step16</a:t>
            </a:r>
            <a:r>
              <a:rPr lang="zh-CN" altLang="zh-CN" sz="1400" dirty="0"/>
              <a:t>】整体效果如图</a:t>
            </a:r>
            <a:r>
              <a:rPr lang="en-US" altLang="zh-CN" sz="1400" dirty="0"/>
              <a:t>8-108</a:t>
            </a:r>
            <a:r>
              <a:rPr lang="zh-CN" altLang="zh-CN" sz="1400" dirty="0"/>
              <a:t>所示，将该形状进行群组（</a:t>
            </a:r>
            <a:r>
              <a:rPr lang="en-US" altLang="zh-CN" sz="1400" dirty="0" err="1"/>
              <a:t>Ctrl+G</a:t>
            </a:r>
            <a:r>
              <a:rPr lang="zh-CN" altLang="zh-CN" sz="1400" dirty="0"/>
              <a:t>）复制得到其他两个，将颜色分别更改为绿色和紫色色相，如图</a:t>
            </a:r>
            <a:r>
              <a:rPr lang="en-US" altLang="zh-CN" sz="1400" dirty="0"/>
              <a:t>8-109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【</a:t>
            </a:r>
            <a:r>
              <a:rPr lang="en-US" altLang="zh-CN" sz="1400" dirty="0"/>
              <a:t>Step17</a:t>
            </a:r>
            <a:r>
              <a:rPr lang="zh-CN" altLang="zh-CN" sz="1400" dirty="0"/>
              <a:t>】网店广告最终效果如图</a:t>
            </a:r>
            <a:r>
              <a:rPr lang="en-US" altLang="zh-CN" sz="1400" dirty="0"/>
              <a:t>8-110</a:t>
            </a:r>
            <a:r>
              <a:rPr lang="zh-CN" altLang="zh-CN" sz="1400" dirty="0"/>
              <a:t>所示。</a:t>
            </a:r>
          </a:p>
          <a:p>
            <a:endParaRPr lang="en-US" altLang="zh-CN" sz="1400" dirty="0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Group 1"/>
          <p:cNvGrpSpPr>
            <a:grpSpLocks noChangeAspect="1"/>
          </p:cNvGrpSpPr>
          <p:nvPr/>
        </p:nvGrpSpPr>
        <p:grpSpPr bwMode="auto">
          <a:xfrm>
            <a:off x="6593756" y="898131"/>
            <a:ext cx="1583338" cy="878123"/>
            <a:chOff x="1999" y="11781"/>
            <a:chExt cx="3206" cy="1778"/>
          </a:xfrm>
        </p:grpSpPr>
        <p:sp>
          <p:nvSpPr>
            <p:cNvPr id="21" name="AutoShape 4"/>
            <p:cNvSpPr>
              <a:spLocks noChangeAspect="1" noChangeArrowheads="1" noTextEdit="1"/>
            </p:cNvSpPr>
            <p:nvPr/>
          </p:nvSpPr>
          <p:spPr bwMode="auto">
            <a:xfrm>
              <a:off x="1999" y="11781"/>
              <a:ext cx="3206" cy="1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195" name="Picture 3" descr="8-8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11886"/>
              <a:ext cx="2907" cy="12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2"/>
            <p:cNvSpPr txBox="1">
              <a:spLocks noChangeArrowheads="1"/>
            </p:cNvSpPr>
            <p:nvPr/>
          </p:nvSpPr>
          <p:spPr bwMode="auto">
            <a:xfrm>
              <a:off x="3116" y="13085"/>
              <a:ext cx="1381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68" name="Group 7"/>
          <p:cNvGrpSpPr>
            <a:grpSpLocks noChangeAspect="1"/>
          </p:cNvGrpSpPr>
          <p:nvPr/>
        </p:nvGrpSpPr>
        <p:grpSpPr bwMode="auto">
          <a:xfrm>
            <a:off x="8249688" y="898132"/>
            <a:ext cx="1233863" cy="1173717"/>
            <a:chOff x="2216" y="1507"/>
            <a:chExt cx="3589" cy="3414"/>
          </a:xfrm>
        </p:grpSpPr>
        <p:sp>
          <p:nvSpPr>
            <p:cNvPr id="7169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216" y="1507"/>
              <a:ext cx="3589" cy="3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01" name="Picture 9" descr="8-8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0" y="1605"/>
              <a:ext cx="3330" cy="2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70" name="Text Box 8"/>
            <p:cNvSpPr txBox="1">
              <a:spLocks noChangeArrowheads="1"/>
            </p:cNvSpPr>
            <p:nvPr/>
          </p:nvSpPr>
          <p:spPr bwMode="auto">
            <a:xfrm>
              <a:off x="3582" y="4394"/>
              <a:ext cx="2058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8-86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71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73" name="Group 13"/>
          <p:cNvGrpSpPr>
            <a:grpSpLocks noChangeAspect="1"/>
          </p:cNvGrpSpPr>
          <p:nvPr/>
        </p:nvGrpSpPr>
        <p:grpSpPr bwMode="auto">
          <a:xfrm>
            <a:off x="9508938" y="827766"/>
            <a:ext cx="2062845" cy="1153261"/>
            <a:chOff x="2873" y="2452"/>
            <a:chExt cx="3374" cy="1886"/>
          </a:xfrm>
        </p:grpSpPr>
        <p:sp>
          <p:nvSpPr>
            <p:cNvPr id="7174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873" y="2452"/>
              <a:ext cx="3374" cy="1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07" name="Picture 15" descr="8-8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1" y="2534"/>
              <a:ext cx="3169" cy="1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75" name="Text Box 14"/>
            <p:cNvSpPr txBox="1">
              <a:spLocks noChangeArrowheads="1"/>
            </p:cNvSpPr>
            <p:nvPr/>
          </p:nvSpPr>
          <p:spPr bwMode="auto">
            <a:xfrm>
              <a:off x="4024" y="3835"/>
              <a:ext cx="1281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8-87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77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78" name="Group 19"/>
          <p:cNvGrpSpPr>
            <a:grpSpLocks noChangeAspect="1"/>
          </p:cNvGrpSpPr>
          <p:nvPr/>
        </p:nvGrpSpPr>
        <p:grpSpPr bwMode="auto">
          <a:xfrm>
            <a:off x="6487110" y="2204864"/>
            <a:ext cx="1689983" cy="792172"/>
            <a:chOff x="1800" y="4586"/>
            <a:chExt cx="3771" cy="1766"/>
          </a:xfrm>
        </p:grpSpPr>
        <p:sp>
          <p:nvSpPr>
            <p:cNvPr id="7179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800" y="4586"/>
              <a:ext cx="3771" cy="1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13" name="Picture 21" descr="8-8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2" y="4628"/>
              <a:ext cx="3469" cy="1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80" name="Text Box 20"/>
            <p:cNvSpPr txBox="1">
              <a:spLocks noChangeArrowheads="1"/>
            </p:cNvSpPr>
            <p:nvPr/>
          </p:nvSpPr>
          <p:spPr bwMode="auto">
            <a:xfrm>
              <a:off x="3077" y="5621"/>
              <a:ext cx="1553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8-88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82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83" name="Group 25"/>
          <p:cNvGrpSpPr>
            <a:grpSpLocks noChangeAspect="1"/>
          </p:cNvGrpSpPr>
          <p:nvPr/>
        </p:nvGrpSpPr>
        <p:grpSpPr bwMode="auto">
          <a:xfrm>
            <a:off x="8077390" y="2204864"/>
            <a:ext cx="1728127" cy="699402"/>
            <a:chOff x="1800" y="6263"/>
            <a:chExt cx="3923" cy="1588"/>
          </a:xfrm>
        </p:grpSpPr>
        <p:sp>
          <p:nvSpPr>
            <p:cNvPr id="7184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800" y="6263"/>
              <a:ext cx="3923" cy="1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19" name="Picture 27" descr="8-8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9" y="6359"/>
              <a:ext cx="3564" cy="9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85" name="Text Box 26"/>
            <p:cNvSpPr txBox="1">
              <a:spLocks noChangeArrowheads="1"/>
            </p:cNvSpPr>
            <p:nvPr/>
          </p:nvSpPr>
          <p:spPr bwMode="auto">
            <a:xfrm>
              <a:off x="3158" y="7377"/>
              <a:ext cx="109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88" name="Group 31"/>
          <p:cNvGrpSpPr>
            <a:grpSpLocks noChangeAspect="1"/>
          </p:cNvGrpSpPr>
          <p:nvPr/>
        </p:nvGrpSpPr>
        <p:grpSpPr bwMode="auto">
          <a:xfrm>
            <a:off x="9805517" y="2093839"/>
            <a:ext cx="815975" cy="1203325"/>
            <a:chOff x="2873" y="5821"/>
            <a:chExt cx="1112" cy="1642"/>
          </a:xfrm>
        </p:grpSpPr>
        <p:sp>
          <p:nvSpPr>
            <p:cNvPr id="7189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873" y="5821"/>
              <a:ext cx="1112" cy="16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25" name="Picture 33" descr="8-8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7" y="5941"/>
              <a:ext cx="389" cy="1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90" name="Text Box 32"/>
            <p:cNvSpPr txBox="1">
              <a:spLocks noChangeArrowheads="1"/>
            </p:cNvSpPr>
            <p:nvPr/>
          </p:nvSpPr>
          <p:spPr bwMode="auto">
            <a:xfrm>
              <a:off x="2967" y="6956"/>
              <a:ext cx="845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91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92" name="Group 37"/>
          <p:cNvGrpSpPr>
            <a:grpSpLocks noChangeAspect="1"/>
          </p:cNvGrpSpPr>
          <p:nvPr/>
        </p:nvGrpSpPr>
        <p:grpSpPr bwMode="auto">
          <a:xfrm>
            <a:off x="10443613" y="2173756"/>
            <a:ext cx="1632558" cy="521746"/>
            <a:chOff x="1800" y="8747"/>
            <a:chExt cx="5577" cy="1783"/>
          </a:xfrm>
        </p:grpSpPr>
        <p:sp>
          <p:nvSpPr>
            <p:cNvPr id="7193" name="AutoShape 40"/>
            <p:cNvSpPr>
              <a:spLocks noChangeAspect="1" noChangeArrowheads="1" noTextEdit="1"/>
            </p:cNvSpPr>
            <p:nvPr/>
          </p:nvSpPr>
          <p:spPr bwMode="auto">
            <a:xfrm>
              <a:off x="1800" y="8747"/>
              <a:ext cx="5577" cy="1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31" name="Picture 39" descr="8-9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9" y="8811"/>
              <a:ext cx="5419" cy="12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94" name="Text Box 38"/>
            <p:cNvSpPr txBox="1">
              <a:spLocks noChangeArrowheads="1"/>
            </p:cNvSpPr>
            <p:nvPr/>
          </p:nvSpPr>
          <p:spPr bwMode="auto">
            <a:xfrm>
              <a:off x="4005" y="9972"/>
              <a:ext cx="2141" cy="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8-91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95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96" name="Group 43"/>
          <p:cNvGrpSpPr>
            <a:grpSpLocks noChangeAspect="1"/>
          </p:cNvGrpSpPr>
          <p:nvPr/>
        </p:nvGrpSpPr>
        <p:grpSpPr bwMode="auto">
          <a:xfrm>
            <a:off x="6633092" y="3036249"/>
            <a:ext cx="1249572" cy="680619"/>
            <a:chOff x="1800" y="9296"/>
            <a:chExt cx="3759" cy="2048"/>
          </a:xfrm>
        </p:grpSpPr>
        <p:sp>
          <p:nvSpPr>
            <p:cNvPr id="7197" name="AutoShape 46"/>
            <p:cNvSpPr>
              <a:spLocks noChangeAspect="1" noChangeArrowheads="1" noTextEdit="1"/>
            </p:cNvSpPr>
            <p:nvPr/>
          </p:nvSpPr>
          <p:spPr bwMode="auto">
            <a:xfrm>
              <a:off x="1800" y="9296"/>
              <a:ext cx="3759" cy="1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37" name="Picture 45" descr="8-9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7" y="9338"/>
              <a:ext cx="3543" cy="1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98" name="Text Box 44"/>
            <p:cNvSpPr txBox="1">
              <a:spLocks noChangeArrowheads="1"/>
            </p:cNvSpPr>
            <p:nvPr/>
          </p:nvSpPr>
          <p:spPr bwMode="auto">
            <a:xfrm>
              <a:off x="3088" y="10441"/>
              <a:ext cx="2471" cy="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8-92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199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3" name="Group 49"/>
          <p:cNvGrpSpPr>
            <a:grpSpLocks noChangeAspect="1"/>
          </p:cNvGrpSpPr>
          <p:nvPr/>
        </p:nvGrpSpPr>
        <p:grpSpPr bwMode="auto">
          <a:xfrm>
            <a:off x="7919165" y="3034257"/>
            <a:ext cx="1600279" cy="765027"/>
            <a:chOff x="2873" y="9774"/>
            <a:chExt cx="3259" cy="1558"/>
          </a:xfrm>
        </p:grpSpPr>
        <p:sp>
          <p:nvSpPr>
            <p:cNvPr id="5154" name="AutoShape 52"/>
            <p:cNvSpPr>
              <a:spLocks noChangeAspect="1" noChangeArrowheads="1" noTextEdit="1"/>
            </p:cNvSpPr>
            <p:nvPr/>
          </p:nvSpPr>
          <p:spPr bwMode="auto">
            <a:xfrm>
              <a:off x="2873" y="9774"/>
              <a:ext cx="3259" cy="15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43" name="Picture 51" descr="8-9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6" y="9879"/>
              <a:ext cx="2880" cy="1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55" name="Text Box 50"/>
            <p:cNvSpPr txBox="1">
              <a:spLocks noChangeArrowheads="1"/>
            </p:cNvSpPr>
            <p:nvPr/>
          </p:nvSpPr>
          <p:spPr bwMode="auto">
            <a:xfrm>
              <a:off x="4041" y="10921"/>
              <a:ext cx="1413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8-93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58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9" name="Group 55"/>
          <p:cNvGrpSpPr>
            <a:grpSpLocks noChangeAspect="1"/>
          </p:cNvGrpSpPr>
          <p:nvPr/>
        </p:nvGrpSpPr>
        <p:grpSpPr bwMode="auto">
          <a:xfrm>
            <a:off x="9645155" y="3105932"/>
            <a:ext cx="1455164" cy="747812"/>
            <a:chOff x="2873" y="9896"/>
            <a:chExt cx="3269" cy="1680"/>
          </a:xfrm>
        </p:grpSpPr>
        <p:sp>
          <p:nvSpPr>
            <p:cNvPr id="5160" name="AutoShape 58"/>
            <p:cNvSpPr>
              <a:spLocks noChangeAspect="1" noChangeArrowheads="1" noTextEdit="1"/>
            </p:cNvSpPr>
            <p:nvPr/>
          </p:nvSpPr>
          <p:spPr bwMode="auto">
            <a:xfrm>
              <a:off x="2873" y="9896"/>
              <a:ext cx="3269" cy="1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49" name="Picture 57" descr="8-9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" y="9961"/>
              <a:ext cx="3071" cy="1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63" name="Text Box 56"/>
            <p:cNvSpPr txBox="1">
              <a:spLocks noChangeArrowheads="1"/>
            </p:cNvSpPr>
            <p:nvPr/>
          </p:nvSpPr>
          <p:spPr bwMode="auto">
            <a:xfrm>
              <a:off x="4065" y="11022"/>
              <a:ext cx="1394" cy="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8-94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64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65" name="Group 61"/>
          <p:cNvGrpSpPr>
            <a:grpSpLocks noChangeAspect="1"/>
          </p:cNvGrpSpPr>
          <p:nvPr/>
        </p:nvGrpSpPr>
        <p:grpSpPr bwMode="auto">
          <a:xfrm>
            <a:off x="6614115" y="3799285"/>
            <a:ext cx="911682" cy="660058"/>
            <a:chOff x="1800" y="14021"/>
            <a:chExt cx="1875" cy="1357"/>
          </a:xfrm>
        </p:grpSpPr>
        <p:sp>
          <p:nvSpPr>
            <p:cNvPr id="5166" name="AutoShape 64"/>
            <p:cNvSpPr>
              <a:spLocks noChangeAspect="1" noChangeArrowheads="1" noTextEdit="1"/>
            </p:cNvSpPr>
            <p:nvPr/>
          </p:nvSpPr>
          <p:spPr bwMode="auto">
            <a:xfrm>
              <a:off x="1800" y="14021"/>
              <a:ext cx="1875" cy="13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55" name="Picture 63" descr="8-9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9" y="14085"/>
              <a:ext cx="1487" cy="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68" name="Text Box 62"/>
            <p:cNvSpPr txBox="1">
              <a:spLocks noChangeArrowheads="1"/>
            </p:cNvSpPr>
            <p:nvPr/>
          </p:nvSpPr>
          <p:spPr bwMode="auto">
            <a:xfrm>
              <a:off x="2189" y="14904"/>
              <a:ext cx="1287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8-95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69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71" name="Group 67"/>
          <p:cNvGrpSpPr>
            <a:grpSpLocks noChangeAspect="1"/>
          </p:cNvGrpSpPr>
          <p:nvPr/>
        </p:nvGrpSpPr>
        <p:grpSpPr bwMode="auto">
          <a:xfrm>
            <a:off x="7485531" y="3788704"/>
            <a:ext cx="701876" cy="720416"/>
            <a:chOff x="1800" y="1274"/>
            <a:chExt cx="1325" cy="1361"/>
          </a:xfrm>
        </p:grpSpPr>
        <p:sp>
          <p:nvSpPr>
            <p:cNvPr id="5173" name="AutoShape 70"/>
            <p:cNvSpPr>
              <a:spLocks noChangeAspect="1" noChangeArrowheads="1" noTextEdit="1"/>
            </p:cNvSpPr>
            <p:nvPr/>
          </p:nvSpPr>
          <p:spPr bwMode="auto">
            <a:xfrm>
              <a:off x="1800" y="1274"/>
              <a:ext cx="1325" cy="13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61" name="Picture 69" descr="8-95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9" y="1329"/>
              <a:ext cx="1056" cy="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74" name="Text Box 68"/>
            <p:cNvSpPr txBox="1">
              <a:spLocks noChangeArrowheads="1"/>
            </p:cNvSpPr>
            <p:nvPr/>
          </p:nvSpPr>
          <p:spPr bwMode="auto">
            <a:xfrm>
              <a:off x="1906" y="2161"/>
              <a:ext cx="109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75" name="Rectangle 7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77" name="Group 73"/>
          <p:cNvGrpSpPr>
            <a:grpSpLocks noChangeAspect="1"/>
          </p:cNvGrpSpPr>
          <p:nvPr/>
        </p:nvGrpSpPr>
        <p:grpSpPr bwMode="auto">
          <a:xfrm>
            <a:off x="8115399" y="3789040"/>
            <a:ext cx="671188" cy="666225"/>
            <a:chOff x="2873" y="-34"/>
            <a:chExt cx="1172" cy="1163"/>
          </a:xfrm>
        </p:grpSpPr>
        <p:sp>
          <p:nvSpPr>
            <p:cNvPr id="5178" name="AutoShape 76"/>
            <p:cNvSpPr>
              <a:spLocks noChangeAspect="1" noChangeArrowheads="1" noTextEdit="1"/>
            </p:cNvSpPr>
            <p:nvPr/>
          </p:nvSpPr>
          <p:spPr bwMode="auto">
            <a:xfrm>
              <a:off x="2873" y="-34"/>
              <a:ext cx="1172" cy="1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67" name="Picture 75" descr="8-96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7" y="37"/>
              <a:ext cx="974" cy="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79" name="Text Box 74"/>
            <p:cNvSpPr txBox="1">
              <a:spLocks noChangeArrowheads="1"/>
            </p:cNvSpPr>
            <p:nvPr/>
          </p:nvSpPr>
          <p:spPr bwMode="auto">
            <a:xfrm>
              <a:off x="2957" y="718"/>
              <a:ext cx="953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81" name="Rectangle 8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82" name="Group 79"/>
          <p:cNvGrpSpPr>
            <a:grpSpLocks noChangeAspect="1"/>
          </p:cNvGrpSpPr>
          <p:nvPr/>
        </p:nvGrpSpPr>
        <p:grpSpPr bwMode="auto">
          <a:xfrm>
            <a:off x="8905493" y="3817817"/>
            <a:ext cx="906215" cy="758025"/>
            <a:chOff x="2873" y="672"/>
            <a:chExt cx="3220" cy="2694"/>
          </a:xfrm>
        </p:grpSpPr>
        <p:sp>
          <p:nvSpPr>
            <p:cNvPr id="5183" name="AutoShape 82"/>
            <p:cNvSpPr>
              <a:spLocks noChangeAspect="1" noChangeArrowheads="1" noTextEdit="1"/>
            </p:cNvSpPr>
            <p:nvPr/>
          </p:nvSpPr>
          <p:spPr bwMode="auto">
            <a:xfrm>
              <a:off x="2873" y="672"/>
              <a:ext cx="3220" cy="26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73" name="Picture 81" descr="8-97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2" y="754"/>
              <a:ext cx="3035" cy="22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 Box 80"/>
            <p:cNvSpPr txBox="1">
              <a:spLocks noChangeArrowheads="1"/>
            </p:cNvSpPr>
            <p:nvPr/>
          </p:nvSpPr>
          <p:spPr bwMode="auto">
            <a:xfrm>
              <a:off x="3917" y="2955"/>
              <a:ext cx="2176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8-98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8" name="Rectangle 8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9" name="Group 85"/>
          <p:cNvGrpSpPr>
            <a:grpSpLocks noChangeAspect="1"/>
          </p:cNvGrpSpPr>
          <p:nvPr/>
        </p:nvGrpSpPr>
        <p:grpSpPr bwMode="auto">
          <a:xfrm>
            <a:off x="9933075" y="3821083"/>
            <a:ext cx="1062774" cy="898551"/>
            <a:chOff x="2873" y="3878"/>
            <a:chExt cx="3505" cy="3647"/>
          </a:xfrm>
        </p:grpSpPr>
        <p:sp>
          <p:nvSpPr>
            <p:cNvPr id="45" name="AutoShape 88"/>
            <p:cNvSpPr>
              <a:spLocks noChangeAspect="1" noChangeArrowheads="1" noTextEdit="1"/>
            </p:cNvSpPr>
            <p:nvPr/>
          </p:nvSpPr>
          <p:spPr bwMode="auto">
            <a:xfrm>
              <a:off x="2873" y="3878"/>
              <a:ext cx="3505" cy="2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79" name="Picture 87" descr="8-98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2" y="3996"/>
              <a:ext cx="2234" cy="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Text Box 86"/>
            <p:cNvSpPr txBox="1">
              <a:spLocks noChangeArrowheads="1"/>
            </p:cNvSpPr>
            <p:nvPr/>
          </p:nvSpPr>
          <p:spPr bwMode="auto">
            <a:xfrm>
              <a:off x="3074" y="6529"/>
              <a:ext cx="2466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8-99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9" name="Rectangle 9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4" name="Group 91"/>
          <p:cNvGrpSpPr>
            <a:grpSpLocks noChangeAspect="1"/>
          </p:cNvGrpSpPr>
          <p:nvPr/>
        </p:nvGrpSpPr>
        <p:grpSpPr bwMode="auto">
          <a:xfrm>
            <a:off x="10804642" y="3757461"/>
            <a:ext cx="960251" cy="839567"/>
            <a:chOff x="1800" y="5623"/>
            <a:chExt cx="2571" cy="2246"/>
          </a:xfrm>
        </p:grpSpPr>
        <p:sp>
          <p:nvSpPr>
            <p:cNvPr id="55" name="AutoShape 94"/>
            <p:cNvSpPr>
              <a:spLocks noChangeAspect="1" noChangeArrowheads="1" noTextEdit="1"/>
            </p:cNvSpPr>
            <p:nvPr/>
          </p:nvSpPr>
          <p:spPr bwMode="auto">
            <a:xfrm>
              <a:off x="1800" y="5623"/>
              <a:ext cx="2571" cy="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85" name="Picture 93" descr="8-99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4" y="5661"/>
              <a:ext cx="2302" cy="1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Text Box 92"/>
            <p:cNvSpPr txBox="1">
              <a:spLocks noChangeArrowheads="1"/>
            </p:cNvSpPr>
            <p:nvPr/>
          </p:nvSpPr>
          <p:spPr bwMode="auto">
            <a:xfrm>
              <a:off x="2528" y="7393"/>
              <a:ext cx="1678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2" name="Rectangle 10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48" name="Group 97"/>
          <p:cNvGrpSpPr>
            <a:grpSpLocks noChangeAspect="1"/>
          </p:cNvGrpSpPr>
          <p:nvPr/>
        </p:nvGrpSpPr>
        <p:grpSpPr bwMode="auto">
          <a:xfrm>
            <a:off x="6634878" y="4535923"/>
            <a:ext cx="976465" cy="810857"/>
            <a:chOff x="2873" y="3878"/>
            <a:chExt cx="3505" cy="3595"/>
          </a:xfrm>
        </p:grpSpPr>
        <p:sp>
          <p:nvSpPr>
            <p:cNvPr id="2050" name="AutoShape 100"/>
            <p:cNvSpPr>
              <a:spLocks noChangeAspect="1" noChangeArrowheads="1" noTextEdit="1"/>
            </p:cNvSpPr>
            <p:nvPr/>
          </p:nvSpPr>
          <p:spPr bwMode="auto">
            <a:xfrm>
              <a:off x="2873" y="3878"/>
              <a:ext cx="3505" cy="2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91" name="Picture 99" descr="8-98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2" y="3996"/>
              <a:ext cx="2234" cy="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1" name="Text Box 98"/>
            <p:cNvSpPr txBox="1">
              <a:spLocks noChangeArrowheads="1"/>
            </p:cNvSpPr>
            <p:nvPr/>
          </p:nvSpPr>
          <p:spPr bwMode="auto">
            <a:xfrm>
              <a:off x="2908" y="6479"/>
              <a:ext cx="2333" cy="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8-99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53" name="Rectangle 10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54" name="Group 103"/>
          <p:cNvGrpSpPr>
            <a:grpSpLocks noChangeAspect="1"/>
          </p:cNvGrpSpPr>
          <p:nvPr/>
        </p:nvGrpSpPr>
        <p:grpSpPr bwMode="auto">
          <a:xfrm>
            <a:off x="7340267" y="4508063"/>
            <a:ext cx="941737" cy="822646"/>
            <a:chOff x="1800" y="5623"/>
            <a:chExt cx="2571" cy="2244"/>
          </a:xfrm>
        </p:grpSpPr>
        <p:sp>
          <p:nvSpPr>
            <p:cNvPr id="2058" name="AutoShape 106"/>
            <p:cNvSpPr>
              <a:spLocks noChangeAspect="1" noChangeArrowheads="1" noTextEdit="1"/>
            </p:cNvSpPr>
            <p:nvPr/>
          </p:nvSpPr>
          <p:spPr bwMode="auto">
            <a:xfrm>
              <a:off x="1800" y="5623"/>
              <a:ext cx="2571" cy="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97" name="Picture 105" descr="8-99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4" y="5661"/>
              <a:ext cx="2302" cy="1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9" name="Text Box 104"/>
            <p:cNvSpPr txBox="1">
              <a:spLocks noChangeArrowheads="1"/>
            </p:cNvSpPr>
            <p:nvPr/>
          </p:nvSpPr>
          <p:spPr bwMode="auto">
            <a:xfrm>
              <a:off x="2528" y="7393"/>
              <a:ext cx="1755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60" name="Rectangle 1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62" name="Group 109"/>
          <p:cNvGrpSpPr>
            <a:grpSpLocks noChangeAspect="1"/>
          </p:cNvGrpSpPr>
          <p:nvPr/>
        </p:nvGrpSpPr>
        <p:grpSpPr bwMode="auto">
          <a:xfrm>
            <a:off x="8309478" y="4575843"/>
            <a:ext cx="850228" cy="770877"/>
            <a:chOff x="1800" y="8099"/>
            <a:chExt cx="2679" cy="2429"/>
          </a:xfrm>
        </p:grpSpPr>
        <p:sp>
          <p:nvSpPr>
            <p:cNvPr id="2064" name="AutoShape 112"/>
            <p:cNvSpPr>
              <a:spLocks noChangeAspect="1" noChangeArrowheads="1" noTextEdit="1"/>
            </p:cNvSpPr>
            <p:nvPr/>
          </p:nvSpPr>
          <p:spPr bwMode="auto">
            <a:xfrm>
              <a:off x="1800" y="8099"/>
              <a:ext cx="2406" cy="2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03" name="Picture 111" descr="8-100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5" y="8191"/>
              <a:ext cx="2209" cy="1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5" name="Text Box 110"/>
            <p:cNvSpPr txBox="1">
              <a:spLocks noChangeArrowheads="1"/>
            </p:cNvSpPr>
            <p:nvPr/>
          </p:nvSpPr>
          <p:spPr bwMode="auto">
            <a:xfrm>
              <a:off x="2528" y="9876"/>
              <a:ext cx="1951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8-101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67" name="Rectangle 11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69" name="Group 115"/>
          <p:cNvGrpSpPr>
            <a:grpSpLocks noChangeAspect="1"/>
          </p:cNvGrpSpPr>
          <p:nvPr/>
        </p:nvGrpSpPr>
        <p:grpSpPr bwMode="auto">
          <a:xfrm>
            <a:off x="9147692" y="4712367"/>
            <a:ext cx="1065982" cy="876775"/>
            <a:chOff x="1800" y="8953"/>
            <a:chExt cx="2581" cy="2124"/>
          </a:xfrm>
        </p:grpSpPr>
        <p:sp>
          <p:nvSpPr>
            <p:cNvPr id="2070" name="AutoShape 118"/>
            <p:cNvSpPr>
              <a:spLocks noChangeAspect="1" noChangeArrowheads="1" noTextEdit="1"/>
            </p:cNvSpPr>
            <p:nvPr/>
          </p:nvSpPr>
          <p:spPr bwMode="auto">
            <a:xfrm>
              <a:off x="1800" y="8953"/>
              <a:ext cx="2275" cy="19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09" name="Picture 117" descr="8-101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4" y="9009"/>
              <a:ext cx="1847" cy="14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2" name="Text Box 116"/>
            <p:cNvSpPr txBox="1">
              <a:spLocks noChangeArrowheads="1"/>
            </p:cNvSpPr>
            <p:nvPr/>
          </p:nvSpPr>
          <p:spPr bwMode="auto">
            <a:xfrm>
              <a:off x="2293" y="10380"/>
              <a:ext cx="2088" cy="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8-102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74" name="Rectangle 12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75" name="Group 121"/>
          <p:cNvGrpSpPr>
            <a:grpSpLocks noChangeAspect="1"/>
          </p:cNvGrpSpPr>
          <p:nvPr/>
        </p:nvGrpSpPr>
        <p:grpSpPr bwMode="auto">
          <a:xfrm>
            <a:off x="10007498" y="4712367"/>
            <a:ext cx="1958975" cy="639763"/>
            <a:chOff x="2873" y="7967"/>
            <a:chExt cx="2675" cy="873"/>
          </a:xfrm>
        </p:grpSpPr>
        <p:sp>
          <p:nvSpPr>
            <p:cNvPr id="2077" name="AutoShape 124"/>
            <p:cNvSpPr>
              <a:spLocks noChangeAspect="1" noChangeArrowheads="1" noTextEdit="1"/>
            </p:cNvSpPr>
            <p:nvPr/>
          </p:nvSpPr>
          <p:spPr bwMode="auto">
            <a:xfrm>
              <a:off x="2873" y="7967"/>
              <a:ext cx="2675" cy="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15" name="Picture 123" descr="8-102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" y="8019"/>
              <a:ext cx="2400" cy="4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8" name="Text Box 122"/>
            <p:cNvSpPr txBox="1">
              <a:spLocks noChangeArrowheads="1"/>
            </p:cNvSpPr>
            <p:nvPr/>
          </p:nvSpPr>
          <p:spPr bwMode="auto">
            <a:xfrm>
              <a:off x="3716" y="8429"/>
              <a:ext cx="95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288" name="Rectangle 1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289" name="Group 127"/>
          <p:cNvGrpSpPr>
            <a:grpSpLocks noChangeAspect="1"/>
          </p:cNvGrpSpPr>
          <p:nvPr/>
        </p:nvGrpSpPr>
        <p:grpSpPr bwMode="auto">
          <a:xfrm>
            <a:off x="6487110" y="5445283"/>
            <a:ext cx="840868" cy="512763"/>
            <a:chOff x="2873" y="10114"/>
            <a:chExt cx="2297" cy="1399"/>
          </a:xfrm>
        </p:grpSpPr>
        <p:sp>
          <p:nvSpPr>
            <p:cNvPr id="8290" name="AutoShape 130"/>
            <p:cNvSpPr>
              <a:spLocks noChangeAspect="1" noChangeArrowheads="1" noTextEdit="1"/>
            </p:cNvSpPr>
            <p:nvPr/>
          </p:nvSpPr>
          <p:spPr bwMode="auto">
            <a:xfrm>
              <a:off x="2873" y="10114"/>
              <a:ext cx="2229" cy="1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21" name="Picture 129" descr="8-103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0" y="10208"/>
              <a:ext cx="2025" cy="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92" name="Text Box 128"/>
            <p:cNvSpPr txBox="1">
              <a:spLocks noChangeArrowheads="1"/>
            </p:cNvSpPr>
            <p:nvPr/>
          </p:nvSpPr>
          <p:spPr bwMode="auto">
            <a:xfrm>
              <a:off x="3454" y="11102"/>
              <a:ext cx="1716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8-104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293" name="Rectangle 1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294" name="Group 133"/>
          <p:cNvGrpSpPr>
            <a:grpSpLocks noChangeAspect="1"/>
          </p:cNvGrpSpPr>
          <p:nvPr/>
        </p:nvGrpSpPr>
        <p:grpSpPr bwMode="auto">
          <a:xfrm>
            <a:off x="7368793" y="5417197"/>
            <a:ext cx="634065" cy="604174"/>
            <a:chOff x="1800" y="11815"/>
            <a:chExt cx="2788" cy="2656"/>
          </a:xfrm>
        </p:grpSpPr>
        <p:sp>
          <p:nvSpPr>
            <p:cNvPr id="8295" name="AutoShape 136"/>
            <p:cNvSpPr>
              <a:spLocks noChangeAspect="1" noChangeArrowheads="1" noTextEdit="1"/>
            </p:cNvSpPr>
            <p:nvPr/>
          </p:nvSpPr>
          <p:spPr bwMode="auto">
            <a:xfrm>
              <a:off x="1800" y="11815"/>
              <a:ext cx="2420" cy="2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27" name="Picture 135" descr="8-104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6" y="11871"/>
              <a:ext cx="2153" cy="1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96" name="Text Box 134"/>
            <p:cNvSpPr txBox="1">
              <a:spLocks noChangeArrowheads="1"/>
            </p:cNvSpPr>
            <p:nvPr/>
          </p:nvSpPr>
          <p:spPr bwMode="auto">
            <a:xfrm>
              <a:off x="1800" y="13668"/>
              <a:ext cx="2788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8-105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298" name="Rectangle 14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299" name="Group 139"/>
          <p:cNvGrpSpPr>
            <a:grpSpLocks noChangeAspect="1"/>
          </p:cNvGrpSpPr>
          <p:nvPr/>
        </p:nvGrpSpPr>
        <p:grpSpPr bwMode="auto">
          <a:xfrm>
            <a:off x="7898739" y="5380334"/>
            <a:ext cx="1042714" cy="694925"/>
            <a:chOff x="4219" y="12219"/>
            <a:chExt cx="3009" cy="2005"/>
          </a:xfrm>
        </p:grpSpPr>
        <p:sp>
          <p:nvSpPr>
            <p:cNvPr id="8300" name="AutoShape 142"/>
            <p:cNvSpPr>
              <a:spLocks noChangeAspect="1" noChangeArrowheads="1" noTextEdit="1"/>
            </p:cNvSpPr>
            <p:nvPr/>
          </p:nvSpPr>
          <p:spPr bwMode="auto">
            <a:xfrm>
              <a:off x="4219" y="12219"/>
              <a:ext cx="3009" cy="1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33" name="Picture 141" descr="8-105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2429"/>
              <a:ext cx="2791" cy="1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01" name="Text Box 140"/>
            <p:cNvSpPr txBox="1">
              <a:spLocks noChangeArrowheads="1"/>
            </p:cNvSpPr>
            <p:nvPr/>
          </p:nvSpPr>
          <p:spPr bwMode="auto">
            <a:xfrm>
              <a:off x="4623" y="13657"/>
              <a:ext cx="201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8-106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302" name="Rectangle 14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304" name="Group 145"/>
          <p:cNvGrpSpPr>
            <a:grpSpLocks noChangeAspect="1"/>
          </p:cNvGrpSpPr>
          <p:nvPr/>
        </p:nvGrpSpPr>
        <p:grpSpPr bwMode="auto">
          <a:xfrm>
            <a:off x="8963604" y="5473167"/>
            <a:ext cx="969471" cy="642026"/>
            <a:chOff x="2873" y="-34"/>
            <a:chExt cx="1796" cy="1189"/>
          </a:xfrm>
        </p:grpSpPr>
        <p:sp>
          <p:nvSpPr>
            <p:cNvPr id="8305" name="AutoShape 148"/>
            <p:cNvSpPr>
              <a:spLocks noChangeAspect="1" noChangeArrowheads="1" noTextEdit="1"/>
            </p:cNvSpPr>
            <p:nvPr/>
          </p:nvSpPr>
          <p:spPr bwMode="auto">
            <a:xfrm>
              <a:off x="2873" y="-34"/>
              <a:ext cx="1796" cy="1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39" name="Picture 147" descr="8-106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9" y="37"/>
              <a:ext cx="1589" cy="7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06" name="Text Box 146"/>
            <p:cNvSpPr txBox="1">
              <a:spLocks noChangeArrowheads="1"/>
            </p:cNvSpPr>
            <p:nvPr/>
          </p:nvSpPr>
          <p:spPr bwMode="auto">
            <a:xfrm>
              <a:off x="3300" y="744"/>
              <a:ext cx="1238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8-107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307" name="Rectangle 15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308" name="Group 151"/>
          <p:cNvGrpSpPr>
            <a:grpSpLocks noChangeAspect="1"/>
          </p:cNvGrpSpPr>
          <p:nvPr/>
        </p:nvGrpSpPr>
        <p:grpSpPr bwMode="auto">
          <a:xfrm>
            <a:off x="9954300" y="5291075"/>
            <a:ext cx="724108" cy="813764"/>
            <a:chOff x="1800" y="1587"/>
            <a:chExt cx="2099" cy="2359"/>
          </a:xfrm>
        </p:grpSpPr>
        <p:sp>
          <p:nvSpPr>
            <p:cNvPr id="8310" name="AutoShape 154"/>
            <p:cNvSpPr>
              <a:spLocks noChangeAspect="1" noChangeArrowheads="1" noTextEdit="1"/>
            </p:cNvSpPr>
            <p:nvPr/>
          </p:nvSpPr>
          <p:spPr bwMode="auto">
            <a:xfrm>
              <a:off x="1800" y="1587"/>
              <a:ext cx="2099" cy="23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45" name="Picture 153" descr="8-107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5" y="1657"/>
              <a:ext cx="1786" cy="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11" name="Text Box 152"/>
            <p:cNvSpPr txBox="1">
              <a:spLocks noChangeArrowheads="1"/>
            </p:cNvSpPr>
            <p:nvPr/>
          </p:nvSpPr>
          <p:spPr bwMode="auto">
            <a:xfrm>
              <a:off x="2022" y="3442"/>
              <a:ext cx="1832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8-108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312" name="Rectangle 16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313" name="Group 157"/>
          <p:cNvGrpSpPr>
            <a:grpSpLocks noChangeAspect="1"/>
          </p:cNvGrpSpPr>
          <p:nvPr/>
        </p:nvGrpSpPr>
        <p:grpSpPr bwMode="auto">
          <a:xfrm>
            <a:off x="10677263" y="5410628"/>
            <a:ext cx="1372855" cy="496471"/>
            <a:chOff x="2873" y="1175"/>
            <a:chExt cx="4033" cy="1459"/>
          </a:xfrm>
        </p:grpSpPr>
        <p:sp>
          <p:nvSpPr>
            <p:cNvPr id="8314" name="AutoShape 160"/>
            <p:cNvSpPr>
              <a:spLocks noChangeAspect="1" noChangeArrowheads="1" noTextEdit="1"/>
            </p:cNvSpPr>
            <p:nvPr/>
          </p:nvSpPr>
          <p:spPr bwMode="auto">
            <a:xfrm>
              <a:off x="2873" y="1175"/>
              <a:ext cx="4033" cy="14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51" name="Picture 159" descr="8-108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0" y="1276"/>
              <a:ext cx="3839" cy="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16" name="Text Box 158"/>
            <p:cNvSpPr txBox="1">
              <a:spLocks noChangeArrowheads="1"/>
            </p:cNvSpPr>
            <p:nvPr/>
          </p:nvSpPr>
          <p:spPr bwMode="auto">
            <a:xfrm>
              <a:off x="4429" y="2223"/>
              <a:ext cx="1868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8-109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317" name="Rectangle 16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318" name="Group 163"/>
          <p:cNvGrpSpPr>
            <a:grpSpLocks noChangeAspect="1"/>
          </p:cNvGrpSpPr>
          <p:nvPr/>
        </p:nvGrpSpPr>
        <p:grpSpPr bwMode="auto">
          <a:xfrm>
            <a:off x="6295680" y="6063286"/>
            <a:ext cx="1111740" cy="649254"/>
            <a:chOff x="1800" y="4371"/>
            <a:chExt cx="5236" cy="3057"/>
          </a:xfrm>
        </p:grpSpPr>
        <p:sp>
          <p:nvSpPr>
            <p:cNvPr id="8319" name="AutoShape 166"/>
            <p:cNvSpPr>
              <a:spLocks noChangeAspect="1" noChangeArrowheads="1" noTextEdit="1"/>
            </p:cNvSpPr>
            <p:nvPr/>
          </p:nvSpPr>
          <p:spPr bwMode="auto">
            <a:xfrm>
              <a:off x="1800" y="4371"/>
              <a:ext cx="4843" cy="3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57" name="Picture 165" descr="网店广告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9" y="4460"/>
              <a:ext cx="4625" cy="2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52" name="Text Box 164"/>
            <p:cNvSpPr txBox="1">
              <a:spLocks noChangeArrowheads="1"/>
            </p:cNvSpPr>
            <p:nvPr/>
          </p:nvSpPr>
          <p:spPr bwMode="auto">
            <a:xfrm>
              <a:off x="3575" y="6954"/>
              <a:ext cx="3461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8-110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53792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9" idx="6"/>
          </p:cNvCxnSpPr>
          <p:nvPr/>
        </p:nvCxnSpPr>
        <p:spPr>
          <a:xfrm>
            <a:off x="3902931" y="342900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>
          <a:xfrm>
            <a:off x="5235473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5473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3506887" y="2780928"/>
            <a:ext cx="59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第二节 制作立体文字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02731" y="252890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2606831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03631" y="680717"/>
            <a:ext cx="15841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八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 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b="1" dirty="0" smtClean="0"/>
              <a:t>应用特殊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效果</a:t>
            </a:r>
            <a:endParaRPr lang="zh-CN" altLang="zh-CN" b="1" dirty="0"/>
          </a:p>
        </p:txBody>
      </p:sp>
      <p:sp>
        <p:nvSpPr>
          <p:cNvPr id="14" name="矩形 13"/>
          <p:cNvSpPr/>
          <p:nvPr/>
        </p:nvSpPr>
        <p:spPr>
          <a:xfrm>
            <a:off x="5235079" y="449982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</a:p>
        </p:txBody>
      </p:sp>
    </p:spTree>
    <p:extLst>
      <p:ext uri="{BB962C8B-B14F-4D97-AF65-F5344CB8AC3E}">
        <p14:creationId xmlns:p14="http://schemas.microsoft.com/office/powerpoint/2010/main" val="286766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07487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8503" y="1268760"/>
            <a:ext cx="90230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一、</a:t>
            </a:r>
            <a:r>
              <a:rPr lang="en-US" altLang="zh-CN" dirty="0"/>
              <a:t> </a:t>
            </a:r>
            <a:r>
              <a:rPr lang="zh-CN" altLang="en-US" dirty="0" smtClean="0"/>
              <a:t>任务分析</a:t>
            </a:r>
            <a:endParaRPr lang="en-US" altLang="zh-CN" dirty="0" smtClean="0"/>
          </a:p>
          <a:p>
            <a:pPr>
              <a:spcAft>
                <a:spcPts val="2400"/>
              </a:spcAft>
            </a:pPr>
            <a:r>
              <a:rPr lang="zh-CN" altLang="zh-CN" dirty="0"/>
              <a:t>关于“制作立体文字”的制作，主要是针对立体化工具的熟练使用，及其属性的设置，如何设置灭点，深度等来完成立体化效果。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51503" y="32699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6758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24758" y="203592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884456"/>
            <a:ext cx="168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559" y="1556792"/>
            <a:ext cx="568863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立体化效果在标志设计、包装设计、字体设计等领域中的运用相当频繁，因此</a:t>
            </a:r>
            <a:r>
              <a:rPr lang="en-US" altLang="zh-CN" sz="1400" dirty="0" err="1"/>
              <a:t>CorelDRAW</a:t>
            </a:r>
            <a:r>
              <a:rPr lang="en-US" altLang="zh-CN" sz="1400" dirty="0"/>
              <a:t> X7</a:t>
            </a:r>
            <a:r>
              <a:rPr lang="zh-CN" altLang="zh-CN" sz="1400" dirty="0"/>
              <a:t>提供了强大的立体化效果。“立体化工具”可以为线条、图形、文字等对象添加立体化效果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endParaRPr lang="en-US" altLang="zh-CN" sz="1400" dirty="0" smtClean="0"/>
          </a:p>
          <a:p>
            <a:r>
              <a:rPr lang="zh-CN" altLang="zh-CN" sz="1400" dirty="0">
                <a:solidFill>
                  <a:srgbClr val="C00000"/>
                </a:solidFill>
              </a:rPr>
              <a:t>立体效果绘制</a:t>
            </a:r>
            <a:endParaRPr lang="zh-CN" altLang="zh-CN" sz="1400" b="1" dirty="0">
              <a:solidFill>
                <a:srgbClr val="C00000"/>
              </a:solidFill>
            </a:endParaRPr>
          </a:p>
          <a:p>
            <a:r>
              <a:rPr lang="zh-CN" altLang="zh-CN" sz="1400" dirty="0"/>
              <a:t>首先绘制一个五角星形，选择“立体化工具”将光标放在星形中心位置拖动鼠标，预览星形透视效果，如图</a:t>
            </a:r>
            <a:r>
              <a:rPr lang="en-US" altLang="zh-CN" sz="1400" dirty="0"/>
              <a:t>8-112</a:t>
            </a:r>
            <a:r>
              <a:rPr lang="zh-CN" altLang="zh-CN" sz="1400" dirty="0"/>
              <a:t>所示。</a:t>
            </a:r>
            <a:endParaRPr lang="zh-CN" altLang="en-US" sz="14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" name="Group 1"/>
          <p:cNvGrpSpPr>
            <a:grpSpLocks noChangeAspect="1"/>
          </p:cNvGrpSpPr>
          <p:nvPr/>
        </p:nvGrpSpPr>
        <p:grpSpPr bwMode="auto">
          <a:xfrm>
            <a:off x="6646832" y="1123180"/>
            <a:ext cx="1652588" cy="2089150"/>
            <a:chOff x="1800" y="3790"/>
            <a:chExt cx="2603" cy="3289"/>
          </a:xfrm>
        </p:grpSpPr>
        <p:sp>
          <p:nvSpPr>
            <p:cNvPr id="13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3790"/>
              <a:ext cx="2603" cy="3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243" name="Picture 3" descr="8-2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2" y="3908"/>
              <a:ext cx="2341" cy="2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2513" y="6605"/>
              <a:ext cx="109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8-112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48454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24758" y="203592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1328" y="884456"/>
            <a:ext cx="168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167" y="1193046"/>
            <a:ext cx="824455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b="1" dirty="0">
                <a:solidFill>
                  <a:srgbClr val="C00000"/>
                </a:solidFill>
              </a:rPr>
              <a:t>属性</a:t>
            </a:r>
            <a:r>
              <a:rPr lang="zh-CN" altLang="zh-CN" sz="1400" b="1" dirty="0" smtClean="0">
                <a:solidFill>
                  <a:srgbClr val="C00000"/>
                </a:solidFill>
              </a:rPr>
              <a:t>设置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（</a:t>
            </a:r>
            <a:r>
              <a:rPr lang="en-US" altLang="zh-CN" sz="14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）</a:t>
            </a:r>
            <a:r>
              <a:rPr lang="zh-CN" altLang="zh-CN" sz="1400" dirty="0" smtClean="0"/>
              <a:t>执行</a:t>
            </a:r>
            <a:r>
              <a:rPr lang="zh-CN" altLang="zh-CN" sz="1400" dirty="0"/>
              <a:t>“效果</a:t>
            </a:r>
            <a:r>
              <a:rPr lang="en-US" altLang="zh-CN" sz="1400" dirty="0"/>
              <a:t>\</a:t>
            </a:r>
            <a:r>
              <a:rPr lang="zh-CN" altLang="zh-CN" sz="1400" dirty="0"/>
              <a:t>立体化”命令，打开“立体化”泊坞窗进行参数设置，属性栏如图</a:t>
            </a:r>
            <a:r>
              <a:rPr lang="en-US" altLang="zh-CN" sz="1400" dirty="0"/>
              <a:t>8-113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立体化类型：</a:t>
            </a:r>
            <a:r>
              <a:rPr lang="zh-CN" altLang="zh-CN" sz="1400" dirty="0"/>
              <a:t>共有</a:t>
            </a:r>
            <a:r>
              <a:rPr lang="en-US" altLang="zh-CN" sz="1400" dirty="0"/>
              <a:t>6</a:t>
            </a:r>
            <a:r>
              <a:rPr lang="zh-CN" altLang="zh-CN" sz="1400" dirty="0"/>
              <a:t>中立体化类型可供选择，如图</a:t>
            </a:r>
            <a:r>
              <a:rPr lang="en-US" altLang="zh-CN" sz="1400" dirty="0"/>
              <a:t>8-114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深度：</a:t>
            </a:r>
            <a:r>
              <a:rPr lang="zh-CN" altLang="zh-CN" sz="1400" dirty="0"/>
              <a:t>可调整立体化的深度，数值范围为</a:t>
            </a:r>
            <a:r>
              <a:rPr lang="en-US" altLang="zh-CN" sz="1400" dirty="0"/>
              <a:t>99-1</a:t>
            </a:r>
            <a:r>
              <a:rPr lang="zh-CN" altLang="zh-CN" sz="1400" dirty="0"/>
              <a:t>，如左图</a:t>
            </a:r>
            <a:r>
              <a:rPr lang="en-US" altLang="zh-CN" sz="1400" dirty="0"/>
              <a:t>8-115</a:t>
            </a:r>
            <a:r>
              <a:rPr lang="zh-CN" altLang="zh-CN" sz="1400" dirty="0"/>
              <a:t>所示深度为</a:t>
            </a:r>
            <a:r>
              <a:rPr lang="en-US" altLang="zh-CN" sz="1400" dirty="0"/>
              <a:t>20</a:t>
            </a:r>
            <a:r>
              <a:rPr lang="zh-CN" altLang="zh-CN" sz="1400" dirty="0"/>
              <a:t>，如右图</a:t>
            </a:r>
            <a:r>
              <a:rPr lang="en-US" altLang="zh-CN" sz="1400" dirty="0"/>
              <a:t>8-116</a:t>
            </a:r>
            <a:r>
              <a:rPr lang="zh-CN" altLang="zh-CN" sz="1400" dirty="0"/>
              <a:t>所示深度为</a:t>
            </a:r>
            <a:r>
              <a:rPr lang="en-US" altLang="zh-CN" sz="1400" dirty="0"/>
              <a:t>60</a:t>
            </a:r>
            <a:endParaRPr lang="zh-CN" altLang="zh-CN" sz="1400" dirty="0"/>
          </a:p>
          <a:p>
            <a:r>
              <a:rPr lang="zh-CN" altLang="zh-CN" sz="1400" b="1" dirty="0">
                <a:solidFill>
                  <a:srgbClr val="FF0000"/>
                </a:solidFill>
              </a:rPr>
              <a:t>灭点坐标</a:t>
            </a:r>
            <a:r>
              <a:rPr lang="zh-CN" altLang="zh-CN" sz="1400" dirty="0">
                <a:solidFill>
                  <a:srgbClr val="FF0000"/>
                </a:solidFill>
              </a:rPr>
              <a:t>：</a:t>
            </a:r>
            <a:r>
              <a:rPr lang="zh-CN" altLang="zh-CN" sz="1400" dirty="0"/>
              <a:t>在</a:t>
            </a:r>
            <a:r>
              <a:rPr lang="en-US" altLang="zh-CN" sz="1400" dirty="0"/>
              <a:t>x</a:t>
            </a:r>
            <a:r>
              <a:rPr lang="zh-CN" altLang="zh-CN" sz="1400" dirty="0"/>
              <a:t>轴和</a:t>
            </a:r>
            <a:r>
              <a:rPr lang="en-US" altLang="zh-CN" sz="1400" dirty="0"/>
              <a:t>y</a:t>
            </a:r>
            <a:r>
              <a:rPr lang="zh-CN" altLang="zh-CN" sz="1400" dirty="0"/>
              <a:t>轴上输入数值，如图</a:t>
            </a:r>
            <a:r>
              <a:rPr lang="en-US" altLang="zh-CN" sz="1400" dirty="0"/>
              <a:t>8-117</a:t>
            </a:r>
            <a:r>
              <a:rPr lang="zh-CN" altLang="zh-CN" sz="1400" dirty="0"/>
              <a:t>所示。可以更改立体化对象的灭点位置，灭点即透视线消失的点，改变灭点位置可以更改立体化深浅效果，如图</a:t>
            </a:r>
            <a:r>
              <a:rPr lang="en-US" altLang="zh-CN" sz="1400" dirty="0"/>
              <a:t>8-118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b="1" dirty="0">
                <a:solidFill>
                  <a:srgbClr val="FF0000"/>
                </a:solidFill>
              </a:rPr>
              <a:t>灭点属性：</a:t>
            </a:r>
            <a:r>
              <a:rPr lang="zh-CN" altLang="zh-CN" sz="1400" dirty="0"/>
              <a:t>共有四个属性，如图</a:t>
            </a:r>
            <a:r>
              <a:rPr lang="en-US" altLang="zh-CN" sz="1400" dirty="0"/>
              <a:t>8-119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灭点锁定到对象：</a:t>
            </a:r>
            <a:r>
              <a:rPr lang="zh-CN" altLang="zh-CN" sz="1400" dirty="0"/>
              <a:t>该对象灭点锁定在对象上，移动对象灭点也随即移动，不会改变透视效果。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灭点锁定到页面：</a:t>
            </a:r>
            <a:r>
              <a:rPr lang="zh-CN" altLang="zh-CN" sz="1400" dirty="0"/>
              <a:t>将该对象的灭点锁定在页面上，移动对象灭点位置不变，会改变对象的透视效果。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复制</a:t>
            </a:r>
            <a:r>
              <a:rPr lang="zh-CN" altLang="zh-CN" sz="1400" b="1" dirty="0" smtClean="0">
                <a:solidFill>
                  <a:srgbClr val="FF0000"/>
                </a:solidFill>
              </a:rPr>
              <a:t>灭点</a:t>
            </a:r>
            <a:r>
              <a:rPr lang="zh-CN" altLang="en-US" sz="1400" b="1" dirty="0">
                <a:solidFill>
                  <a:srgbClr val="FF0000"/>
                </a:solidFill>
              </a:rPr>
              <a:t>：</a:t>
            </a:r>
            <a:r>
              <a:rPr lang="zh-CN" altLang="zh-CN" sz="1400" dirty="0" smtClean="0"/>
              <a:t>选择</a:t>
            </a:r>
            <a:r>
              <a:rPr lang="zh-CN" altLang="zh-CN" sz="1400" dirty="0"/>
              <a:t>该选项，当光标指针变为箭头加问号时单击目标对象，将目标对象的灭点属性复制到当前对象中，得到和目标对象那个同样的透视效果。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共享灭点：</a:t>
            </a:r>
            <a:r>
              <a:rPr lang="zh-CN" altLang="zh-CN" sz="1400" dirty="0"/>
              <a:t>选择该选项，当光标指针变为箭头加问号时单击目标对象，可以和目标对象使用同一个灭点。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页面或对象灭点：</a:t>
            </a:r>
            <a:r>
              <a:rPr lang="zh-CN" altLang="zh-CN" sz="1400" dirty="0"/>
              <a:t>将灭点的位置锁定到对象或页面中。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立体化旋转：</a:t>
            </a:r>
            <a:r>
              <a:rPr lang="zh-CN" altLang="zh-CN" sz="1400" dirty="0"/>
              <a:t>单击该选项，在弹出的面板中，将光标移动红色“</a:t>
            </a:r>
            <a:r>
              <a:rPr lang="en-US" altLang="zh-CN" sz="1400" dirty="0"/>
              <a:t>3</a:t>
            </a:r>
            <a:r>
              <a:rPr lang="zh-CN" altLang="zh-CN" sz="1400" dirty="0"/>
              <a:t>”形状上，当光标便为抓手时，按住鼠标左键拖曳，可以调节立体对象的透视角度，如图</a:t>
            </a:r>
            <a:r>
              <a:rPr lang="en-US" altLang="zh-CN" sz="1400" dirty="0"/>
              <a:t>8-120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en-US" altLang="zh-CN" sz="1400" dirty="0" smtClean="0"/>
              <a:t>     </a:t>
            </a:r>
            <a:r>
              <a:rPr lang="zh-CN" altLang="zh-CN" sz="1400" dirty="0" smtClean="0"/>
              <a:t>：</a:t>
            </a:r>
            <a:r>
              <a:rPr lang="zh-CN" altLang="zh-CN" sz="1400" dirty="0"/>
              <a:t>该按钮可以将旋转后的对象恢复到旋转前。</a:t>
            </a:r>
          </a:p>
          <a:p>
            <a:r>
              <a:rPr lang="en-US" altLang="zh-CN" sz="1400" b="1" dirty="0"/>
              <a:t> </a:t>
            </a:r>
            <a:r>
              <a:rPr lang="en-US" altLang="zh-CN" sz="1400" b="1" dirty="0" smtClean="0"/>
              <a:t>     </a:t>
            </a:r>
            <a:r>
              <a:rPr lang="zh-CN" altLang="zh-CN" sz="1400" dirty="0" smtClean="0"/>
              <a:t>：</a:t>
            </a:r>
            <a:r>
              <a:rPr lang="zh-CN" altLang="zh-CN" sz="1400" dirty="0"/>
              <a:t>该按钮可以输入精确数值进行精确旋转，如图</a:t>
            </a:r>
            <a:r>
              <a:rPr lang="en-US" altLang="zh-CN" sz="1400" dirty="0"/>
              <a:t>8-121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b="1" dirty="0">
                <a:solidFill>
                  <a:srgbClr val="FF0000"/>
                </a:solidFill>
              </a:rPr>
              <a:t>立体化颜色：</a:t>
            </a:r>
            <a:r>
              <a:rPr lang="zh-CN" altLang="zh-CN" sz="1400" dirty="0"/>
              <a:t>立体化颜色面板如图</a:t>
            </a:r>
            <a:r>
              <a:rPr lang="en-US" altLang="zh-CN" sz="1400" dirty="0"/>
              <a:t>8-122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/>
          </a:p>
          <a:p>
            <a:r>
              <a:rPr lang="zh-CN" altLang="zh-CN" sz="1400" b="1" dirty="0">
                <a:solidFill>
                  <a:srgbClr val="FF0000"/>
                </a:solidFill>
              </a:rPr>
              <a:t>使用对象填充：</a:t>
            </a:r>
            <a:r>
              <a:rPr lang="zh-CN" altLang="zh-CN" sz="1400" dirty="0"/>
              <a:t>将当前对象的填充色应用到整个立体对象上。</a:t>
            </a:r>
          </a:p>
          <a:p>
            <a:r>
              <a:rPr lang="zh-CN" altLang="zh-CN" sz="1400" b="1" dirty="0" smtClean="0">
                <a:solidFill>
                  <a:srgbClr val="FF0000"/>
                </a:solidFill>
              </a:rPr>
              <a:t>使用纯色：</a:t>
            </a:r>
            <a:r>
              <a:rPr lang="zh-CN" altLang="zh-CN" sz="1400" dirty="0" smtClean="0"/>
              <a:t>可以在下面选项中选择需要颜色填充到立体效果中，如图</a:t>
            </a:r>
            <a:r>
              <a:rPr lang="en-US" altLang="zh-CN" sz="1400" dirty="0" smtClean="0"/>
              <a:t>8-123</a:t>
            </a:r>
            <a:r>
              <a:rPr lang="zh-CN" altLang="zh-CN" sz="1400" dirty="0" smtClean="0"/>
              <a:t>所示。</a:t>
            </a:r>
            <a:endParaRPr lang="en-US" altLang="zh-CN" sz="1400" dirty="0" smtClean="0"/>
          </a:p>
          <a:p>
            <a:r>
              <a:rPr lang="zh-CN" altLang="zh-CN" sz="1400" b="1" dirty="0">
                <a:solidFill>
                  <a:srgbClr val="FF0000"/>
                </a:solidFill>
              </a:rPr>
              <a:t>使用递减的颜色：</a:t>
            </a:r>
            <a:r>
              <a:rPr lang="zh-CN" altLang="zh-CN" sz="1400" dirty="0"/>
              <a:t>激活该按钮，可以在下面颜色选项中选择需要的颜色，如图</a:t>
            </a:r>
            <a:r>
              <a:rPr lang="en-US" altLang="zh-CN" sz="1400" dirty="0"/>
              <a:t>8-124</a:t>
            </a:r>
            <a:r>
              <a:rPr lang="zh-CN" altLang="zh-CN" sz="1400" dirty="0"/>
              <a:t>所示，以渐变形式填充到立体效果上，如图</a:t>
            </a:r>
            <a:r>
              <a:rPr lang="en-US" altLang="zh-CN" sz="1400" dirty="0"/>
              <a:t>8-125</a:t>
            </a:r>
            <a:r>
              <a:rPr lang="zh-CN" altLang="zh-CN" sz="1400" dirty="0"/>
              <a:t>所示。</a:t>
            </a:r>
            <a:endParaRPr lang="en-US" altLang="zh-CN" sz="1400" dirty="0" smtClean="0"/>
          </a:p>
          <a:p>
            <a:endParaRPr lang="en-US" altLang="zh-CN" sz="1400" dirty="0"/>
          </a:p>
          <a:p>
            <a:endParaRPr lang="zh-CN" altLang="zh-CN" sz="14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Group 1"/>
          <p:cNvGrpSpPr>
            <a:grpSpLocks noChangeAspect="1"/>
          </p:cNvGrpSpPr>
          <p:nvPr/>
        </p:nvGrpSpPr>
        <p:grpSpPr bwMode="auto">
          <a:xfrm>
            <a:off x="8109313" y="793547"/>
            <a:ext cx="3959787" cy="412428"/>
            <a:chOff x="1800" y="8021"/>
            <a:chExt cx="8306" cy="864"/>
          </a:xfrm>
        </p:grpSpPr>
        <p:sp>
          <p:nvSpPr>
            <p:cNvPr id="17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8021"/>
              <a:ext cx="8306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67" name="Picture 3" descr="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" y="8087"/>
              <a:ext cx="8155" cy="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5312" y="8411"/>
              <a:ext cx="109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8-113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Group 7"/>
          <p:cNvGrpSpPr>
            <a:grpSpLocks noChangeAspect="1"/>
          </p:cNvGrpSpPr>
          <p:nvPr/>
        </p:nvGrpSpPr>
        <p:grpSpPr bwMode="auto">
          <a:xfrm>
            <a:off x="8142685" y="1137460"/>
            <a:ext cx="689205" cy="641049"/>
            <a:chOff x="1745" y="9254"/>
            <a:chExt cx="2047" cy="1905"/>
          </a:xfrm>
        </p:grpSpPr>
        <p:sp>
          <p:nvSpPr>
            <p:cNvPr id="21" name="AutoShape 10"/>
            <p:cNvSpPr>
              <a:spLocks noChangeAspect="1" noChangeArrowheads="1" noTextEdit="1"/>
            </p:cNvSpPr>
            <p:nvPr/>
          </p:nvSpPr>
          <p:spPr bwMode="auto">
            <a:xfrm>
              <a:off x="1800" y="9254"/>
              <a:ext cx="1854" cy="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73" name="Picture 9" descr="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" y="9297"/>
              <a:ext cx="1565" cy="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 Box 8"/>
            <p:cNvSpPr txBox="1">
              <a:spLocks noChangeArrowheads="1"/>
            </p:cNvSpPr>
            <p:nvPr/>
          </p:nvSpPr>
          <p:spPr bwMode="auto">
            <a:xfrm>
              <a:off x="1745" y="10685"/>
              <a:ext cx="2047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8-114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4" name="Group 13"/>
          <p:cNvGrpSpPr>
            <a:grpSpLocks noChangeAspect="1"/>
          </p:cNvGrpSpPr>
          <p:nvPr/>
        </p:nvGrpSpPr>
        <p:grpSpPr bwMode="auto">
          <a:xfrm>
            <a:off x="8762423" y="1170625"/>
            <a:ext cx="637106" cy="656237"/>
            <a:chOff x="1800" y="12086"/>
            <a:chExt cx="2479" cy="2554"/>
          </a:xfrm>
        </p:grpSpPr>
        <p:sp>
          <p:nvSpPr>
            <p:cNvPr id="25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800" y="12086"/>
              <a:ext cx="2282" cy="23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79" name="Picture 15" descr="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1" y="12191"/>
              <a:ext cx="2111" cy="1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14"/>
            <p:cNvSpPr txBox="1">
              <a:spLocks noChangeArrowheads="1"/>
            </p:cNvSpPr>
            <p:nvPr/>
          </p:nvSpPr>
          <p:spPr bwMode="auto">
            <a:xfrm>
              <a:off x="1832" y="14006"/>
              <a:ext cx="2447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8-115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8" name="Group 19"/>
          <p:cNvGrpSpPr>
            <a:grpSpLocks noChangeAspect="1"/>
          </p:cNvGrpSpPr>
          <p:nvPr/>
        </p:nvGrpSpPr>
        <p:grpSpPr bwMode="auto">
          <a:xfrm>
            <a:off x="9495882" y="1170626"/>
            <a:ext cx="682727" cy="667922"/>
            <a:chOff x="2873" y="11445"/>
            <a:chExt cx="2194" cy="2145"/>
          </a:xfrm>
        </p:grpSpPr>
        <p:sp>
          <p:nvSpPr>
            <p:cNvPr id="29" name="AutoShape 22"/>
            <p:cNvSpPr>
              <a:spLocks noChangeAspect="1" noChangeArrowheads="1" noTextEdit="1"/>
            </p:cNvSpPr>
            <p:nvPr/>
          </p:nvSpPr>
          <p:spPr bwMode="auto">
            <a:xfrm>
              <a:off x="2873" y="11445"/>
              <a:ext cx="2012" cy="2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85" name="Picture 21" descr="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5" y="11517"/>
              <a:ext cx="1832" cy="1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20"/>
            <p:cNvSpPr txBox="1">
              <a:spLocks noChangeArrowheads="1"/>
            </p:cNvSpPr>
            <p:nvPr/>
          </p:nvSpPr>
          <p:spPr bwMode="auto">
            <a:xfrm>
              <a:off x="2935" y="13144"/>
              <a:ext cx="213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8-116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2" name="Group 25"/>
          <p:cNvGrpSpPr>
            <a:grpSpLocks noChangeAspect="1"/>
          </p:cNvGrpSpPr>
          <p:nvPr/>
        </p:nvGrpSpPr>
        <p:grpSpPr bwMode="auto">
          <a:xfrm>
            <a:off x="10148960" y="1222492"/>
            <a:ext cx="1273175" cy="809625"/>
            <a:chOff x="1800" y="1582"/>
            <a:chExt cx="2004" cy="1275"/>
          </a:xfrm>
        </p:grpSpPr>
        <p:sp>
          <p:nvSpPr>
            <p:cNvPr id="3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800" y="1582"/>
              <a:ext cx="2004" cy="1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91" name="Picture 27" descr="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2" y="1684"/>
              <a:ext cx="1716" cy="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2271" y="2299"/>
              <a:ext cx="1098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8-117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5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7" name="Group 31"/>
          <p:cNvGrpSpPr>
            <a:grpSpLocks noChangeAspect="1"/>
          </p:cNvGrpSpPr>
          <p:nvPr/>
        </p:nvGrpSpPr>
        <p:grpSpPr bwMode="auto">
          <a:xfrm>
            <a:off x="11316674" y="1124857"/>
            <a:ext cx="774298" cy="872168"/>
            <a:chOff x="2873" y="2601"/>
            <a:chExt cx="2489" cy="2804"/>
          </a:xfrm>
        </p:grpSpPr>
        <p:sp>
          <p:nvSpPr>
            <p:cNvPr id="38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873" y="2601"/>
              <a:ext cx="2197" cy="2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97" name="Picture 33" descr="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" y="2695"/>
              <a:ext cx="1978" cy="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 Box 32"/>
            <p:cNvSpPr txBox="1">
              <a:spLocks noChangeArrowheads="1"/>
            </p:cNvSpPr>
            <p:nvPr/>
          </p:nvSpPr>
          <p:spPr bwMode="auto">
            <a:xfrm>
              <a:off x="2984" y="4546"/>
              <a:ext cx="2378" cy="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8-118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0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1" name="Group 37"/>
          <p:cNvGrpSpPr>
            <a:grpSpLocks noChangeAspect="1"/>
          </p:cNvGrpSpPr>
          <p:nvPr/>
        </p:nvGrpSpPr>
        <p:grpSpPr bwMode="auto">
          <a:xfrm>
            <a:off x="8142685" y="2088268"/>
            <a:ext cx="919075" cy="733574"/>
            <a:chOff x="1800" y="4673"/>
            <a:chExt cx="2452" cy="1958"/>
          </a:xfrm>
        </p:grpSpPr>
        <p:sp>
          <p:nvSpPr>
            <p:cNvPr id="42" name="AutoShape 40"/>
            <p:cNvSpPr>
              <a:spLocks noChangeAspect="1" noChangeArrowheads="1" noTextEdit="1"/>
            </p:cNvSpPr>
            <p:nvPr/>
          </p:nvSpPr>
          <p:spPr bwMode="auto">
            <a:xfrm>
              <a:off x="1800" y="4673"/>
              <a:ext cx="2452" cy="19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03" name="Picture 39" descr="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5" y="4729"/>
              <a:ext cx="2203" cy="13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 Box 38"/>
            <p:cNvSpPr txBox="1">
              <a:spLocks noChangeArrowheads="1"/>
            </p:cNvSpPr>
            <p:nvPr/>
          </p:nvSpPr>
          <p:spPr bwMode="auto">
            <a:xfrm>
              <a:off x="2404" y="6115"/>
              <a:ext cx="1684" cy="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8-119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4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5" name="Group 43"/>
          <p:cNvGrpSpPr>
            <a:grpSpLocks noChangeAspect="1"/>
          </p:cNvGrpSpPr>
          <p:nvPr/>
        </p:nvGrpSpPr>
        <p:grpSpPr bwMode="auto">
          <a:xfrm>
            <a:off x="9118142" y="2032117"/>
            <a:ext cx="690786" cy="678990"/>
            <a:chOff x="2873" y="9679"/>
            <a:chExt cx="1631" cy="2477"/>
          </a:xfrm>
        </p:grpSpPr>
        <p:sp>
          <p:nvSpPr>
            <p:cNvPr id="46" name="AutoShape 46"/>
            <p:cNvSpPr>
              <a:spLocks noChangeAspect="1" noChangeArrowheads="1" noTextEdit="1"/>
            </p:cNvSpPr>
            <p:nvPr/>
          </p:nvSpPr>
          <p:spPr bwMode="auto">
            <a:xfrm>
              <a:off x="2873" y="9679"/>
              <a:ext cx="1631" cy="24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09" name="Picture 45" descr="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" y="9738"/>
              <a:ext cx="1347" cy="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Text Box 44"/>
            <p:cNvSpPr txBox="1">
              <a:spLocks noChangeArrowheads="1"/>
            </p:cNvSpPr>
            <p:nvPr/>
          </p:nvSpPr>
          <p:spPr bwMode="auto">
            <a:xfrm>
              <a:off x="2873" y="11745"/>
              <a:ext cx="1620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pic>
        <p:nvPicPr>
          <p:cNvPr id="11313" name="Picture 49" descr="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85" y="4221088"/>
            <a:ext cx="3175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9" name="Group 50"/>
          <p:cNvGrpSpPr>
            <a:grpSpLocks noChangeAspect="1"/>
          </p:cNvGrpSpPr>
          <p:nvPr/>
        </p:nvGrpSpPr>
        <p:grpSpPr bwMode="auto">
          <a:xfrm>
            <a:off x="169938" y="4336206"/>
            <a:ext cx="368300" cy="388938"/>
            <a:chOff x="2873" y="11812"/>
            <a:chExt cx="504" cy="530"/>
          </a:xfrm>
        </p:grpSpPr>
        <p:sp>
          <p:nvSpPr>
            <p:cNvPr id="50" name="AutoShape 52"/>
            <p:cNvSpPr>
              <a:spLocks noChangeAspect="1" noChangeArrowheads="1" noTextEdit="1"/>
            </p:cNvSpPr>
            <p:nvPr/>
          </p:nvSpPr>
          <p:spPr bwMode="auto">
            <a:xfrm>
              <a:off x="2873" y="11812"/>
              <a:ext cx="504" cy="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15" name="Picture 51" descr="11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" y="11937"/>
              <a:ext cx="370" cy="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Rectangle 5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2" name="Group 54"/>
          <p:cNvGrpSpPr>
            <a:grpSpLocks noChangeAspect="1"/>
          </p:cNvGrpSpPr>
          <p:nvPr/>
        </p:nvGrpSpPr>
        <p:grpSpPr bwMode="auto">
          <a:xfrm>
            <a:off x="9846892" y="1981008"/>
            <a:ext cx="769790" cy="1026003"/>
            <a:chOff x="1800" y="1544"/>
            <a:chExt cx="2424" cy="3231"/>
          </a:xfrm>
        </p:grpSpPr>
        <p:sp>
          <p:nvSpPr>
            <p:cNvPr id="53" name="AutoShape 57"/>
            <p:cNvSpPr>
              <a:spLocks noChangeAspect="1" noChangeArrowheads="1" noTextEdit="1"/>
            </p:cNvSpPr>
            <p:nvPr/>
          </p:nvSpPr>
          <p:spPr bwMode="auto">
            <a:xfrm>
              <a:off x="1800" y="1544"/>
              <a:ext cx="2262" cy="32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20" name="Picture 56" descr="1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6" y="1631"/>
              <a:ext cx="1955" cy="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Text Box 55"/>
            <p:cNvSpPr txBox="1">
              <a:spLocks noChangeArrowheads="1"/>
            </p:cNvSpPr>
            <p:nvPr/>
          </p:nvSpPr>
          <p:spPr bwMode="auto">
            <a:xfrm>
              <a:off x="2007" y="4231"/>
              <a:ext cx="2217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8-121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5" name="Rectangle 6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6" name="Group 60"/>
          <p:cNvGrpSpPr>
            <a:grpSpLocks noChangeAspect="1"/>
          </p:cNvGrpSpPr>
          <p:nvPr/>
        </p:nvGrpSpPr>
        <p:grpSpPr bwMode="auto">
          <a:xfrm>
            <a:off x="10666634" y="1991766"/>
            <a:ext cx="649167" cy="1077187"/>
            <a:chOff x="1800" y="4941"/>
            <a:chExt cx="2299" cy="3813"/>
          </a:xfrm>
        </p:grpSpPr>
        <p:sp>
          <p:nvSpPr>
            <p:cNvPr id="57" name="AutoShape 63"/>
            <p:cNvSpPr>
              <a:spLocks noChangeAspect="1" noChangeArrowheads="1" noTextEdit="1"/>
            </p:cNvSpPr>
            <p:nvPr/>
          </p:nvSpPr>
          <p:spPr bwMode="auto">
            <a:xfrm>
              <a:off x="1800" y="4941"/>
              <a:ext cx="2101" cy="3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26" name="Picture 62" descr="1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7" y="5036"/>
              <a:ext cx="1753" cy="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Text Box 61"/>
            <p:cNvSpPr txBox="1">
              <a:spLocks noChangeArrowheads="1"/>
            </p:cNvSpPr>
            <p:nvPr/>
          </p:nvSpPr>
          <p:spPr bwMode="auto">
            <a:xfrm>
              <a:off x="1826" y="8035"/>
              <a:ext cx="2273" cy="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8-122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9" name="Rectangle 7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0" name="Group 66"/>
          <p:cNvGrpSpPr>
            <a:grpSpLocks noChangeAspect="1"/>
          </p:cNvGrpSpPr>
          <p:nvPr/>
        </p:nvGrpSpPr>
        <p:grpSpPr bwMode="auto">
          <a:xfrm>
            <a:off x="8388317" y="3011605"/>
            <a:ext cx="806135" cy="772284"/>
            <a:chOff x="1800" y="5902"/>
            <a:chExt cx="2561" cy="2453"/>
          </a:xfrm>
        </p:grpSpPr>
        <p:sp>
          <p:nvSpPr>
            <p:cNvPr id="61" name="AutoShape 69"/>
            <p:cNvSpPr>
              <a:spLocks noChangeAspect="1" noChangeArrowheads="1" noTextEdit="1"/>
            </p:cNvSpPr>
            <p:nvPr/>
          </p:nvSpPr>
          <p:spPr bwMode="auto">
            <a:xfrm>
              <a:off x="1800" y="5902"/>
              <a:ext cx="2561" cy="2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32" name="Picture 68" descr="14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6" y="5984"/>
              <a:ext cx="2248" cy="18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" name="Text Box 67"/>
            <p:cNvSpPr txBox="1">
              <a:spLocks noChangeArrowheads="1"/>
            </p:cNvSpPr>
            <p:nvPr/>
          </p:nvSpPr>
          <p:spPr bwMode="auto">
            <a:xfrm>
              <a:off x="2066" y="7870"/>
              <a:ext cx="2286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8-123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3" name="Rectangle 7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264" name="Group 72"/>
          <p:cNvGrpSpPr>
            <a:grpSpLocks noChangeAspect="1"/>
          </p:cNvGrpSpPr>
          <p:nvPr/>
        </p:nvGrpSpPr>
        <p:grpSpPr bwMode="auto">
          <a:xfrm>
            <a:off x="9208420" y="3219375"/>
            <a:ext cx="704209" cy="1148582"/>
            <a:chOff x="2658" y="7709"/>
            <a:chExt cx="1923" cy="3136"/>
          </a:xfrm>
        </p:grpSpPr>
        <p:sp>
          <p:nvSpPr>
            <p:cNvPr id="11265" name="AutoShape 75"/>
            <p:cNvSpPr>
              <a:spLocks noChangeAspect="1" noChangeArrowheads="1" noTextEdit="1"/>
            </p:cNvSpPr>
            <p:nvPr/>
          </p:nvSpPr>
          <p:spPr bwMode="auto">
            <a:xfrm>
              <a:off x="2873" y="7709"/>
              <a:ext cx="1708" cy="2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38" name="Picture 74" descr="15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7" y="7780"/>
              <a:ext cx="1422" cy="2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66" name="Text Box 73"/>
            <p:cNvSpPr txBox="1">
              <a:spLocks noChangeArrowheads="1"/>
            </p:cNvSpPr>
            <p:nvPr/>
          </p:nvSpPr>
          <p:spPr bwMode="auto">
            <a:xfrm>
              <a:off x="2658" y="10102"/>
              <a:ext cx="1721" cy="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8-124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1268" name="Rectangle 8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269" name="Group 78"/>
          <p:cNvGrpSpPr>
            <a:grpSpLocks noChangeAspect="1"/>
          </p:cNvGrpSpPr>
          <p:nvPr/>
        </p:nvGrpSpPr>
        <p:grpSpPr bwMode="auto">
          <a:xfrm>
            <a:off x="9996350" y="3397750"/>
            <a:ext cx="1206785" cy="1149421"/>
            <a:chOff x="2873" y="10644"/>
            <a:chExt cx="2726" cy="2597"/>
          </a:xfrm>
        </p:grpSpPr>
        <p:sp>
          <p:nvSpPr>
            <p:cNvPr id="11270" name="AutoShape 81"/>
            <p:cNvSpPr>
              <a:spLocks noChangeAspect="1" noChangeArrowheads="1" noTextEdit="1"/>
            </p:cNvSpPr>
            <p:nvPr/>
          </p:nvSpPr>
          <p:spPr bwMode="auto">
            <a:xfrm>
              <a:off x="2873" y="10644"/>
              <a:ext cx="2726" cy="2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44" name="Picture 80" descr="16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" y="10726"/>
              <a:ext cx="2342" cy="2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71" name="Text Box 79"/>
            <p:cNvSpPr txBox="1">
              <a:spLocks noChangeArrowheads="1"/>
            </p:cNvSpPr>
            <p:nvPr/>
          </p:nvSpPr>
          <p:spPr bwMode="auto">
            <a:xfrm>
              <a:off x="3755" y="12616"/>
              <a:ext cx="1844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8-125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70635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24758" y="203592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1328" y="884456"/>
            <a:ext cx="168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167" y="1193046"/>
            <a:ext cx="824455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b="1" dirty="0">
                <a:solidFill>
                  <a:srgbClr val="C00000"/>
                </a:solidFill>
              </a:rPr>
              <a:t>属性</a:t>
            </a:r>
            <a:r>
              <a:rPr lang="zh-CN" altLang="zh-CN" sz="1400" b="1" dirty="0" smtClean="0">
                <a:solidFill>
                  <a:srgbClr val="C00000"/>
                </a:solidFill>
              </a:rPr>
              <a:t>设置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（</a:t>
            </a:r>
            <a:r>
              <a:rPr lang="en-US" altLang="zh-CN" sz="1400" b="1" dirty="0" smtClean="0">
                <a:solidFill>
                  <a:srgbClr val="C00000"/>
                </a:solidFill>
              </a:rPr>
              <a:t>2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）</a:t>
            </a:r>
            <a:endParaRPr lang="en-US" altLang="zh-CN" sz="1400" b="1" dirty="0" smtClean="0">
              <a:solidFill>
                <a:srgbClr val="C00000"/>
              </a:solidFill>
            </a:endParaRPr>
          </a:p>
          <a:p>
            <a:r>
              <a:rPr lang="zh-CN" altLang="zh-CN" sz="1400" b="1" dirty="0" smtClean="0">
                <a:solidFill>
                  <a:srgbClr val="FF0000"/>
                </a:solidFill>
              </a:rPr>
              <a:t>立体化</a:t>
            </a:r>
            <a:r>
              <a:rPr lang="zh-CN" altLang="zh-CN" sz="1400" b="1" dirty="0">
                <a:solidFill>
                  <a:srgbClr val="FF0000"/>
                </a:solidFill>
              </a:rPr>
              <a:t>倾斜：</a:t>
            </a:r>
            <a:r>
              <a:rPr lang="zh-CN" altLang="zh-CN" sz="1400" dirty="0"/>
              <a:t>可以为对象添加斜边。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使用斜角修饰边：</a:t>
            </a:r>
            <a:r>
              <a:rPr lang="zh-CN" altLang="zh-CN" sz="1400" dirty="0"/>
              <a:t>用来显示斜角修饰边。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只显示斜角修饰边：</a:t>
            </a:r>
            <a:r>
              <a:rPr lang="zh-CN" altLang="zh-CN" sz="1400" dirty="0"/>
              <a:t>只显示斜角修饰边，隐藏立体化效果。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斜角修饰边深度：</a:t>
            </a:r>
            <a:r>
              <a:rPr lang="zh-CN" altLang="zh-CN" sz="1400" dirty="0"/>
              <a:t>文本框中输入数值，可以设置对象斜角边缘的深度。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斜角修饰边角度：</a:t>
            </a:r>
            <a:r>
              <a:rPr lang="zh-CN" altLang="zh-CN" sz="1400" dirty="0"/>
              <a:t>文本框中输入数值，可以设置对角斜角的角度，数值越大斜角越大。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立体化照明：</a:t>
            </a:r>
            <a:r>
              <a:rPr lang="zh-CN" altLang="zh-CN" sz="1400" dirty="0"/>
              <a:t>可为立体对象添加光照效果，使立体化效果更强烈，如图</a:t>
            </a:r>
            <a:r>
              <a:rPr lang="en-US" altLang="zh-CN" sz="1400" dirty="0"/>
              <a:t>8-126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光源：</a:t>
            </a:r>
            <a:r>
              <a:rPr lang="zh-CN" altLang="zh-CN" sz="1400" dirty="0"/>
              <a:t>单击可为对象添加光源，最多</a:t>
            </a:r>
            <a:r>
              <a:rPr lang="en-US" altLang="zh-CN" sz="1400" dirty="0"/>
              <a:t>3</a:t>
            </a:r>
            <a:r>
              <a:rPr lang="zh-CN" altLang="zh-CN" sz="1400" dirty="0"/>
              <a:t>个。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强度：</a:t>
            </a:r>
            <a:r>
              <a:rPr lang="zh-CN" altLang="zh-CN" sz="1400" dirty="0"/>
              <a:t>移动滑块设置光源强度，数值越大，越亮。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使用全色范围：</a:t>
            </a:r>
            <a:r>
              <a:rPr lang="zh-CN" altLang="zh-CN" sz="1400" dirty="0"/>
              <a:t>该选项可让阴影效果更加真实。</a:t>
            </a:r>
          </a:p>
          <a:p>
            <a:endParaRPr lang="en-US" altLang="zh-CN" sz="1400" b="1" dirty="0" smtClean="0">
              <a:solidFill>
                <a:srgbClr val="C00000"/>
              </a:solidFill>
            </a:endParaRPr>
          </a:p>
          <a:p>
            <a:r>
              <a:rPr lang="zh-CN" altLang="zh-CN" sz="1400" b="1" dirty="0" smtClean="0">
                <a:solidFill>
                  <a:srgbClr val="C00000"/>
                </a:solidFill>
              </a:rPr>
              <a:t>滴管</a:t>
            </a:r>
            <a:r>
              <a:rPr lang="zh-CN" altLang="zh-CN" sz="1400" b="1" dirty="0">
                <a:solidFill>
                  <a:srgbClr val="C00000"/>
                </a:solidFill>
              </a:rPr>
              <a:t>工具</a:t>
            </a:r>
          </a:p>
          <a:p>
            <a:r>
              <a:rPr lang="zh-CN" altLang="zh-CN" sz="1400" dirty="0"/>
              <a:t>滴管工具共包括“颜色滴管工具”和“属性滴管工具”，滴管工具可以将对象的颜色和属性复制并应用到其他对象上。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颜色滴管属性设置：</a:t>
            </a:r>
            <a:r>
              <a:rPr lang="zh-CN" altLang="zh-CN" sz="1400" dirty="0">
                <a:solidFill>
                  <a:srgbClr val="FF0000"/>
                </a:solidFill>
              </a:rPr>
              <a:t>属性栏如图</a:t>
            </a:r>
            <a:r>
              <a:rPr lang="en-US" altLang="zh-CN" sz="1400" dirty="0">
                <a:solidFill>
                  <a:srgbClr val="FF0000"/>
                </a:solidFill>
              </a:rPr>
              <a:t>8-127</a:t>
            </a:r>
            <a:r>
              <a:rPr lang="zh-CN" altLang="zh-CN" sz="1400" dirty="0">
                <a:solidFill>
                  <a:srgbClr val="FF0000"/>
                </a:solidFill>
              </a:rPr>
              <a:t>所示：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选择颜色</a:t>
            </a:r>
            <a:r>
              <a:rPr lang="zh-CN" altLang="zh-CN" sz="1400" b="1" dirty="0"/>
              <a:t>：</a:t>
            </a:r>
            <a:r>
              <a:rPr lang="zh-CN" altLang="zh-CN" sz="1400" dirty="0"/>
              <a:t>单击该按钮可以进行颜色取样。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应用颜色：</a:t>
            </a:r>
            <a:r>
              <a:rPr lang="zh-CN" altLang="zh-CN" sz="1400" dirty="0"/>
              <a:t>单击该按钮可以将取样的颜色应用到其对象上。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从桌面选择：</a:t>
            </a:r>
            <a:r>
              <a:rPr lang="zh-CN" altLang="zh-CN" sz="1400" dirty="0"/>
              <a:t>单击该按钮，不仅可以在文档窗口中吸取颜色，还可以在程序外进行颜色取样。（仅限选择颜色模式下使用）</a:t>
            </a:r>
          </a:p>
          <a:p>
            <a:r>
              <a:rPr lang="en-US" altLang="zh-CN" sz="1400" b="1" dirty="0">
                <a:solidFill>
                  <a:srgbClr val="FF0000"/>
                </a:solidFill>
              </a:rPr>
              <a:t>1*1</a:t>
            </a:r>
            <a:r>
              <a:rPr lang="zh-CN" altLang="zh-CN" sz="1400" b="1" dirty="0">
                <a:solidFill>
                  <a:srgbClr val="FF0000"/>
                </a:solidFill>
              </a:rPr>
              <a:t>：</a:t>
            </a:r>
            <a:r>
              <a:rPr lang="zh-CN" altLang="zh-CN" sz="1400" dirty="0"/>
              <a:t>单击该按钮，可以对</a:t>
            </a:r>
            <a:r>
              <a:rPr lang="en-US" altLang="zh-CN" sz="1400" dirty="0"/>
              <a:t>1*1</a:t>
            </a:r>
            <a:r>
              <a:rPr lang="zh-CN" altLang="zh-CN" sz="1400" dirty="0"/>
              <a:t>像素区域内的平均颜色进行选取。</a:t>
            </a:r>
          </a:p>
          <a:p>
            <a:r>
              <a:rPr lang="en-US" altLang="zh-CN" sz="1400" b="1" dirty="0">
                <a:solidFill>
                  <a:srgbClr val="FF0000"/>
                </a:solidFill>
              </a:rPr>
              <a:t>2*2</a:t>
            </a:r>
            <a:r>
              <a:rPr lang="zh-CN" altLang="zh-CN" sz="1400" b="1" dirty="0">
                <a:solidFill>
                  <a:srgbClr val="FF0000"/>
                </a:solidFill>
              </a:rPr>
              <a:t>：</a:t>
            </a:r>
            <a:r>
              <a:rPr lang="zh-CN" altLang="zh-CN" sz="1400" dirty="0"/>
              <a:t>单击该按钮，可以对</a:t>
            </a:r>
            <a:r>
              <a:rPr lang="en-US" altLang="zh-CN" sz="1400" dirty="0"/>
              <a:t>2*2</a:t>
            </a:r>
            <a:r>
              <a:rPr lang="zh-CN" altLang="zh-CN" sz="1400" dirty="0"/>
              <a:t>像素区域内的平均颜色进行选取。</a:t>
            </a:r>
          </a:p>
          <a:p>
            <a:r>
              <a:rPr lang="en-US" altLang="zh-CN" sz="1400" b="1" dirty="0">
                <a:solidFill>
                  <a:srgbClr val="FF0000"/>
                </a:solidFill>
              </a:rPr>
              <a:t>5*5</a:t>
            </a:r>
            <a:r>
              <a:rPr lang="zh-CN" altLang="zh-CN" sz="1400" b="1" dirty="0">
                <a:solidFill>
                  <a:srgbClr val="FF0000"/>
                </a:solidFill>
              </a:rPr>
              <a:t>：</a:t>
            </a:r>
            <a:r>
              <a:rPr lang="zh-CN" altLang="zh-CN" sz="1400" dirty="0"/>
              <a:t>单击该按钮，可以对</a:t>
            </a:r>
            <a:r>
              <a:rPr lang="en-US" altLang="zh-CN" sz="1400" dirty="0"/>
              <a:t>5*5</a:t>
            </a:r>
            <a:r>
              <a:rPr lang="zh-CN" altLang="zh-CN" sz="1400" dirty="0"/>
              <a:t>像素区域内的平均颜色进行选取。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所选颜色：</a:t>
            </a:r>
            <a:r>
              <a:rPr lang="zh-CN" altLang="zh-CN" sz="1400" dirty="0"/>
              <a:t>查看取样的颜色。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添加到调色板：</a:t>
            </a:r>
            <a:r>
              <a:rPr lang="zh-CN" altLang="zh-CN" sz="1400" dirty="0"/>
              <a:t>单击该按钮，可以将取样的颜色添加到“文档调色板”或“默认</a:t>
            </a:r>
            <a:r>
              <a:rPr lang="en-US" altLang="zh-CN" sz="1400" dirty="0"/>
              <a:t>CMYK</a:t>
            </a:r>
            <a:r>
              <a:rPr lang="zh-CN" altLang="zh-CN" sz="1400" dirty="0"/>
              <a:t>调色板”中，右侧按钮可以显示调色板类型。</a:t>
            </a:r>
          </a:p>
          <a:p>
            <a:endParaRPr lang="zh-CN" altLang="zh-CN" sz="14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Rectangle 5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5" name="Rectangle 6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" name="Rectangle 7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" name="Rectangle 7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68" name="Rectangle 8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Group 1"/>
          <p:cNvGrpSpPr>
            <a:grpSpLocks noChangeAspect="1"/>
          </p:cNvGrpSpPr>
          <p:nvPr/>
        </p:nvGrpSpPr>
        <p:grpSpPr bwMode="auto">
          <a:xfrm>
            <a:off x="7027277" y="817174"/>
            <a:ext cx="1416050" cy="2154238"/>
            <a:chOff x="1800" y="1462"/>
            <a:chExt cx="2229" cy="3393"/>
          </a:xfrm>
        </p:grpSpPr>
        <p:sp>
          <p:nvSpPr>
            <p:cNvPr id="14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1462"/>
              <a:ext cx="2229" cy="3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291" name="Picture 3" descr="1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" y="1525"/>
              <a:ext cx="1979" cy="2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72" name="Text Box 2"/>
            <p:cNvSpPr txBox="1">
              <a:spLocks noChangeArrowheads="1"/>
            </p:cNvSpPr>
            <p:nvPr/>
          </p:nvSpPr>
          <p:spPr bwMode="auto">
            <a:xfrm>
              <a:off x="2361" y="4436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1274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275" name="Group 7"/>
          <p:cNvGrpSpPr>
            <a:grpSpLocks noChangeAspect="1"/>
          </p:cNvGrpSpPr>
          <p:nvPr/>
        </p:nvGrpSpPr>
        <p:grpSpPr bwMode="auto">
          <a:xfrm>
            <a:off x="6456470" y="4039979"/>
            <a:ext cx="5273675" cy="711200"/>
            <a:chOff x="1800" y="7121"/>
            <a:chExt cx="8306" cy="1119"/>
          </a:xfrm>
        </p:grpSpPr>
        <p:sp>
          <p:nvSpPr>
            <p:cNvPr id="11276" name="AutoShape 10"/>
            <p:cNvSpPr>
              <a:spLocks noChangeAspect="1" noChangeArrowheads="1" noTextEdit="1"/>
            </p:cNvSpPr>
            <p:nvPr/>
          </p:nvSpPr>
          <p:spPr bwMode="auto">
            <a:xfrm>
              <a:off x="1800" y="7121"/>
              <a:ext cx="8306" cy="1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297" name="Picture 9" descr="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0" y="7198"/>
              <a:ext cx="7923" cy="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77" name="Text Box 8"/>
            <p:cNvSpPr txBox="1">
              <a:spLocks noChangeArrowheads="1"/>
            </p:cNvSpPr>
            <p:nvPr/>
          </p:nvSpPr>
          <p:spPr bwMode="auto">
            <a:xfrm>
              <a:off x="5033" y="776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5543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8924758" y="203592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1328" y="884456"/>
            <a:ext cx="168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1345" y="1193046"/>
            <a:ext cx="730595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【</a:t>
            </a:r>
            <a:r>
              <a:rPr lang="en-US" altLang="zh-CN" sz="1400" dirty="0"/>
              <a:t>Step01</a:t>
            </a:r>
            <a:r>
              <a:rPr lang="zh-CN" altLang="zh-CN" sz="1400" dirty="0"/>
              <a:t>】执行“文件</a:t>
            </a:r>
            <a:r>
              <a:rPr lang="en-US" altLang="zh-CN" sz="1400" dirty="0"/>
              <a:t>-</a:t>
            </a:r>
            <a:r>
              <a:rPr lang="zh-CN" altLang="zh-CN" sz="1400" dirty="0"/>
              <a:t>新建”，将纸张方向调整为横向</a:t>
            </a:r>
            <a:r>
              <a:rPr lang="en-US" altLang="zh-CN" sz="1400" dirty="0"/>
              <a:t>A4</a:t>
            </a:r>
            <a:r>
              <a:rPr lang="zh-CN" altLang="zh-CN" sz="1400" dirty="0"/>
              <a:t>（</a:t>
            </a:r>
            <a:r>
              <a:rPr lang="en-US" altLang="zh-CN" sz="1400" dirty="0"/>
              <a:t>210*297mm</a:t>
            </a:r>
            <a:r>
              <a:rPr lang="zh-CN" altLang="zh-CN" sz="1400" dirty="0"/>
              <a:t>）纸。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Step02</a:t>
            </a:r>
            <a:r>
              <a:rPr lang="zh-CN" altLang="zh-CN" sz="1400" dirty="0"/>
              <a:t>】双击“矩形工具”绘制同画面等大的矩形，如图</a:t>
            </a:r>
            <a:r>
              <a:rPr lang="en-US" altLang="zh-CN" sz="1400" dirty="0"/>
              <a:t>8-128</a:t>
            </a:r>
            <a:r>
              <a:rPr lang="zh-CN" altLang="zh-CN" sz="1400" dirty="0"/>
              <a:t>所示。并选择“填充工具</a:t>
            </a:r>
            <a:r>
              <a:rPr lang="en-US" altLang="zh-CN" sz="1400" dirty="0"/>
              <a:t>-</a:t>
            </a:r>
            <a:r>
              <a:rPr lang="zh-CN" altLang="zh-CN" sz="1400" dirty="0"/>
              <a:t>渐变填充”弹出“渐变填充对话框”如图</a:t>
            </a:r>
            <a:r>
              <a:rPr lang="en-US" altLang="zh-CN" sz="1400" dirty="0"/>
              <a:t>8-129</a:t>
            </a:r>
            <a:r>
              <a:rPr lang="zh-CN" altLang="zh-CN" sz="1400" dirty="0"/>
              <a:t>所示。从的颜色为（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64</a:t>
            </a:r>
            <a:r>
              <a:rPr lang="zh-CN" altLang="zh-CN" sz="1400" dirty="0"/>
              <a:t>、</a:t>
            </a:r>
            <a:r>
              <a:rPr lang="en-US" altLang="zh-CN" sz="1400" dirty="0"/>
              <a:t>5</a:t>
            </a:r>
            <a:r>
              <a:rPr lang="zh-CN" altLang="zh-CN" sz="1400" dirty="0"/>
              <a:t>、</a:t>
            </a:r>
            <a:r>
              <a:rPr lang="en-US" altLang="zh-CN" sz="1400" dirty="0"/>
              <a:t>23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），</a:t>
            </a:r>
          </a:p>
          <a:p>
            <a:r>
              <a:rPr lang="zh-CN" altLang="zh-CN" sz="1400" dirty="0"/>
              <a:t>如图</a:t>
            </a:r>
            <a:r>
              <a:rPr lang="en-US" altLang="zh-CN" sz="1400" dirty="0"/>
              <a:t>8-130</a:t>
            </a:r>
            <a:r>
              <a:rPr lang="zh-CN" altLang="zh-CN" sz="1400" dirty="0"/>
              <a:t>所示。到的颜色为（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86</a:t>
            </a:r>
            <a:r>
              <a:rPr lang="zh-CN" altLang="zh-CN" sz="1400" dirty="0"/>
              <a:t>、</a:t>
            </a:r>
            <a:r>
              <a:rPr lang="en-US" altLang="zh-CN" sz="1400" dirty="0"/>
              <a:t>48</a:t>
            </a:r>
            <a:r>
              <a:rPr lang="zh-CN" altLang="zh-CN" sz="1400" dirty="0"/>
              <a:t>、</a:t>
            </a:r>
            <a:r>
              <a:rPr lang="en-US" altLang="zh-CN" sz="1400" dirty="0"/>
              <a:t>53</a:t>
            </a:r>
            <a:r>
              <a:rPr lang="zh-CN" altLang="zh-CN" sz="1400" dirty="0"/>
              <a:t>、</a:t>
            </a:r>
            <a:r>
              <a:rPr lang="en-US" altLang="zh-CN" sz="1400" dirty="0"/>
              <a:t>6</a:t>
            </a:r>
            <a:r>
              <a:rPr lang="zh-CN" altLang="zh-CN" sz="1400" dirty="0"/>
              <a:t>），如图</a:t>
            </a:r>
            <a:r>
              <a:rPr lang="en-US" altLang="zh-CN" sz="1400" dirty="0"/>
              <a:t>8-131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Step03</a:t>
            </a:r>
            <a:r>
              <a:rPr lang="zh-CN" altLang="zh-CN" sz="1400" dirty="0"/>
              <a:t>】选择“文字工具”输入“</a:t>
            </a:r>
            <a:r>
              <a:rPr lang="en-US" altLang="zh-CN" sz="1400" dirty="0"/>
              <a:t>SHREK  THIRD</a:t>
            </a:r>
            <a:r>
              <a:rPr lang="zh-CN" altLang="zh-CN" sz="1400" dirty="0"/>
              <a:t>”字样，并设置文字为“黑体”“</a:t>
            </a:r>
            <a:r>
              <a:rPr lang="en-US" altLang="zh-CN" sz="1400" dirty="0"/>
              <a:t>100pt</a:t>
            </a:r>
            <a:r>
              <a:rPr lang="zh-CN" altLang="zh-CN" sz="1400" dirty="0"/>
              <a:t>”填充色，轮廓色均为黑色，如图</a:t>
            </a:r>
            <a:r>
              <a:rPr lang="en-US" altLang="zh-CN" sz="1400" dirty="0"/>
              <a:t>8-132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】选中文字，将文字填充色和轮廓色都改为浅绿色（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37</a:t>
            </a:r>
            <a:r>
              <a:rPr lang="zh-CN" altLang="zh-CN" sz="1400" dirty="0"/>
              <a:t>、</a:t>
            </a:r>
            <a:r>
              <a:rPr lang="en-US" altLang="zh-CN" sz="1400" dirty="0"/>
              <a:t>2</a:t>
            </a:r>
            <a:r>
              <a:rPr lang="zh-CN" altLang="zh-CN" sz="1400" dirty="0"/>
              <a:t>、</a:t>
            </a:r>
            <a:r>
              <a:rPr lang="en-US" altLang="zh-CN" sz="1400" dirty="0"/>
              <a:t>94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），如图</a:t>
            </a:r>
            <a:r>
              <a:rPr lang="en-US" altLang="zh-CN" sz="1400" dirty="0"/>
              <a:t>8-133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】选中文字，按快捷键（</a:t>
            </a:r>
            <a:r>
              <a:rPr lang="en-US" altLang="zh-CN" sz="1400" dirty="0" err="1"/>
              <a:t>ctrl+Q</a:t>
            </a:r>
            <a:r>
              <a:rPr lang="zh-CN" altLang="zh-CN" sz="1400" dirty="0"/>
              <a:t>）转为曲线，选择“形状工具”对字母</a:t>
            </a:r>
            <a:r>
              <a:rPr lang="en-US" altLang="zh-CN" sz="1400" dirty="0"/>
              <a:t>E</a:t>
            </a:r>
            <a:r>
              <a:rPr lang="zh-CN" altLang="zh-CN" sz="1400" dirty="0"/>
              <a:t>进行单独调整，得到如图</a:t>
            </a:r>
            <a:r>
              <a:rPr lang="en-US" altLang="zh-CN" sz="1400" dirty="0"/>
              <a:t>8-134</a:t>
            </a:r>
            <a:r>
              <a:rPr lang="zh-CN" altLang="zh-CN" sz="1400" dirty="0"/>
              <a:t>所示效果。并在“</a:t>
            </a:r>
            <a:r>
              <a:rPr lang="en-US" altLang="zh-CN" sz="1400" dirty="0"/>
              <a:t>E</a:t>
            </a:r>
            <a:r>
              <a:rPr lang="zh-CN" altLang="zh-CN" sz="1400" dirty="0"/>
              <a:t>”下方输入英文“</a:t>
            </a:r>
            <a:r>
              <a:rPr lang="en-US" altLang="zh-CN" sz="1400" dirty="0"/>
              <a:t>The</a:t>
            </a:r>
            <a:r>
              <a:rPr lang="zh-CN" altLang="zh-CN" sz="1400" dirty="0"/>
              <a:t>”，填充色和轮廓色都为（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2</a:t>
            </a:r>
            <a:r>
              <a:rPr lang="zh-CN" altLang="zh-CN" sz="1400" dirty="0"/>
              <a:t>、</a:t>
            </a:r>
            <a:r>
              <a:rPr lang="en-US" altLang="zh-CN" sz="1400" dirty="0"/>
              <a:t>17</a:t>
            </a:r>
            <a:r>
              <a:rPr lang="zh-CN" altLang="zh-CN" sz="1400" dirty="0"/>
              <a:t>、</a:t>
            </a:r>
            <a:r>
              <a:rPr lang="en-US" altLang="zh-CN" sz="1400" dirty="0"/>
              <a:t>78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）如图</a:t>
            </a:r>
            <a:r>
              <a:rPr lang="en-US" altLang="zh-CN" sz="1400" dirty="0"/>
              <a:t>8-135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Step06</a:t>
            </a:r>
            <a:r>
              <a:rPr lang="zh-CN" altLang="zh-CN" sz="1400" dirty="0"/>
              <a:t>】选中“</a:t>
            </a:r>
            <a:r>
              <a:rPr lang="en-US" altLang="zh-CN" sz="1400" dirty="0"/>
              <a:t>SHREK THIRD</a:t>
            </a:r>
            <a:r>
              <a:rPr lang="zh-CN" altLang="zh-CN" sz="1400" dirty="0"/>
              <a:t>”然后选择“立体化工具”在文字中间向上方进行拖动，如图</a:t>
            </a:r>
            <a:r>
              <a:rPr lang="en-US" altLang="zh-CN" sz="1400" dirty="0"/>
              <a:t>8-136</a:t>
            </a:r>
            <a:r>
              <a:rPr lang="zh-CN" altLang="zh-CN" sz="1400" dirty="0"/>
              <a:t>所示。单击“立体化”属性栏“颜色”按钮，弹出下拉菜单，如图</a:t>
            </a:r>
            <a:r>
              <a:rPr lang="en-US" altLang="zh-CN" sz="1400" dirty="0"/>
              <a:t>8-137</a:t>
            </a:r>
            <a:r>
              <a:rPr lang="zh-CN" altLang="zh-CN" sz="1400" dirty="0"/>
              <a:t>所示。然后选择“使用递减的颜色”从“立体色纯色”到“黑色”渐变，如图</a:t>
            </a:r>
            <a:r>
              <a:rPr lang="en-US" altLang="zh-CN" sz="1400" dirty="0"/>
              <a:t>8-138</a:t>
            </a:r>
            <a:r>
              <a:rPr lang="zh-CN" altLang="zh-CN" sz="1400" dirty="0"/>
              <a:t>所示。英文“</a:t>
            </a:r>
            <a:r>
              <a:rPr lang="en-US" altLang="zh-CN" sz="1400" dirty="0"/>
              <a:t>The</a:t>
            </a:r>
            <a:r>
              <a:rPr lang="zh-CN" altLang="zh-CN" sz="1400" dirty="0"/>
              <a:t>”用同样的方法，效果如图</a:t>
            </a:r>
            <a:r>
              <a:rPr lang="en-US" altLang="zh-CN" sz="1400" dirty="0"/>
              <a:t>8-139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】执行“文件</a:t>
            </a:r>
            <a:r>
              <a:rPr lang="en-US" altLang="zh-CN" sz="1400" dirty="0"/>
              <a:t>-</a:t>
            </a:r>
            <a:r>
              <a:rPr lang="zh-CN" altLang="zh-CN" sz="1400" dirty="0"/>
              <a:t>导入</a:t>
            </a:r>
            <a:r>
              <a:rPr lang="en-US" altLang="zh-CN" sz="1400" dirty="0"/>
              <a:t>-</a:t>
            </a:r>
            <a:r>
              <a:rPr lang="zh-CN" altLang="zh-CN" sz="1400" dirty="0"/>
              <a:t>史瑞克家族”素材，拖动鼠标左键放置如图</a:t>
            </a:r>
            <a:r>
              <a:rPr lang="en-US" altLang="zh-CN" sz="1400" dirty="0"/>
              <a:t>8-140</a:t>
            </a:r>
            <a:r>
              <a:rPr lang="zh-CN" altLang="zh-CN" sz="1400" dirty="0"/>
              <a:t>所示位置。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Step08</a:t>
            </a:r>
            <a:r>
              <a:rPr lang="zh-CN" altLang="zh-CN" sz="1400" dirty="0"/>
              <a:t>】添加投影效果，选择面板中所有文字素材及史瑞克家族，按快捷键（</a:t>
            </a:r>
            <a:r>
              <a:rPr lang="en-US" altLang="zh-CN" sz="1400" dirty="0" err="1"/>
              <a:t>ctrl+G</a:t>
            </a:r>
            <a:r>
              <a:rPr lang="zh-CN" altLang="zh-CN" sz="1400" dirty="0"/>
              <a:t>）群组所有对象，除了背景，选择“投影”工具，在图像上进行拖曳制作出投影效果，使立体感更加真实，最终效果如图</a:t>
            </a:r>
            <a:r>
              <a:rPr lang="en-US" altLang="zh-CN" sz="1400" dirty="0"/>
              <a:t>8-141</a:t>
            </a:r>
            <a:r>
              <a:rPr lang="zh-CN" altLang="zh-CN" sz="1400" dirty="0"/>
              <a:t>所示。</a:t>
            </a:r>
          </a:p>
          <a:p>
            <a:endParaRPr lang="zh-CN" altLang="zh-CN" sz="14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81328" y="180053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Rectangle 5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5" name="Rectangle 6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" name="Rectangle 7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" name="Rectangle 7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68" name="Rectangle 8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74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7" name="Group 3"/>
          <p:cNvGrpSpPr>
            <a:grpSpLocks noChangeAspect="1"/>
          </p:cNvGrpSpPr>
          <p:nvPr/>
        </p:nvGrpSpPr>
        <p:grpSpPr bwMode="auto">
          <a:xfrm>
            <a:off x="7065502" y="800100"/>
            <a:ext cx="1625961" cy="1114945"/>
            <a:chOff x="1800" y="1549"/>
            <a:chExt cx="2975" cy="2040"/>
          </a:xfrm>
        </p:grpSpPr>
        <p:sp>
          <p:nvSpPr>
            <p:cNvPr id="18" name="AutoShape 6"/>
            <p:cNvSpPr>
              <a:spLocks noChangeAspect="1" noChangeArrowheads="1" noTextEdit="1"/>
            </p:cNvSpPr>
            <p:nvPr/>
          </p:nvSpPr>
          <p:spPr bwMode="auto">
            <a:xfrm>
              <a:off x="1800" y="1549"/>
              <a:ext cx="2975" cy="2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17" name="Picture 5" descr="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6" y="1577"/>
              <a:ext cx="2313" cy="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2715" y="3122"/>
              <a:ext cx="1401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2" name="Group 9"/>
          <p:cNvGrpSpPr>
            <a:grpSpLocks noChangeAspect="1"/>
          </p:cNvGrpSpPr>
          <p:nvPr/>
        </p:nvGrpSpPr>
        <p:grpSpPr bwMode="auto">
          <a:xfrm>
            <a:off x="8562890" y="798958"/>
            <a:ext cx="1352709" cy="1270873"/>
            <a:chOff x="2873" y="1800"/>
            <a:chExt cx="3044" cy="2860"/>
          </a:xfrm>
        </p:grpSpPr>
        <p:sp>
          <p:nvSpPr>
            <p:cNvPr id="24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873" y="1800"/>
              <a:ext cx="3044" cy="2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23" name="Picture 11" descr="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1873"/>
              <a:ext cx="2803" cy="2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3899" y="4321"/>
              <a:ext cx="1532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8-129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8" name="Group 15"/>
          <p:cNvGrpSpPr>
            <a:grpSpLocks noChangeAspect="1"/>
          </p:cNvGrpSpPr>
          <p:nvPr/>
        </p:nvGrpSpPr>
        <p:grpSpPr bwMode="auto">
          <a:xfrm>
            <a:off x="10089580" y="815403"/>
            <a:ext cx="1381758" cy="1271601"/>
            <a:chOff x="2873" y="2533"/>
            <a:chExt cx="3751" cy="3452"/>
          </a:xfrm>
        </p:grpSpPr>
        <p:sp>
          <p:nvSpPr>
            <p:cNvPr id="29" name="AutoShape 18"/>
            <p:cNvSpPr>
              <a:spLocks noChangeAspect="1" noChangeArrowheads="1" noTextEdit="1"/>
            </p:cNvSpPr>
            <p:nvPr/>
          </p:nvSpPr>
          <p:spPr bwMode="auto">
            <a:xfrm>
              <a:off x="2873" y="2533"/>
              <a:ext cx="3751" cy="3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29" name="Picture 17" descr="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2602"/>
              <a:ext cx="3550" cy="3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16"/>
            <p:cNvSpPr txBox="1">
              <a:spLocks noChangeArrowheads="1"/>
            </p:cNvSpPr>
            <p:nvPr/>
          </p:nvSpPr>
          <p:spPr bwMode="auto">
            <a:xfrm>
              <a:off x="4256" y="5646"/>
              <a:ext cx="2270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3" name="Group 21"/>
          <p:cNvGrpSpPr>
            <a:grpSpLocks noChangeAspect="1"/>
          </p:cNvGrpSpPr>
          <p:nvPr/>
        </p:nvGrpSpPr>
        <p:grpSpPr bwMode="auto">
          <a:xfrm>
            <a:off x="7320588" y="2236213"/>
            <a:ext cx="1597195" cy="1512020"/>
            <a:chOff x="2873" y="5087"/>
            <a:chExt cx="3857" cy="3651"/>
          </a:xfrm>
        </p:grpSpPr>
        <p:sp>
          <p:nvSpPr>
            <p:cNvPr id="34" name="AutoShape 24"/>
            <p:cNvSpPr>
              <a:spLocks noChangeAspect="1" noChangeArrowheads="1" noTextEdit="1"/>
            </p:cNvSpPr>
            <p:nvPr/>
          </p:nvSpPr>
          <p:spPr bwMode="auto">
            <a:xfrm>
              <a:off x="2873" y="5087"/>
              <a:ext cx="3857" cy="3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35" name="Picture 23" descr="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5" y="5153"/>
              <a:ext cx="3474" cy="30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 Box 22"/>
            <p:cNvSpPr txBox="1">
              <a:spLocks noChangeArrowheads="1"/>
            </p:cNvSpPr>
            <p:nvPr/>
          </p:nvSpPr>
          <p:spPr bwMode="auto">
            <a:xfrm>
              <a:off x="4355" y="8180"/>
              <a:ext cx="1647" cy="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8-131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8" name="Rectangle 3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9" name="Group 27"/>
          <p:cNvGrpSpPr>
            <a:grpSpLocks noChangeAspect="1"/>
          </p:cNvGrpSpPr>
          <p:nvPr/>
        </p:nvGrpSpPr>
        <p:grpSpPr bwMode="auto">
          <a:xfrm>
            <a:off x="8979253" y="2231209"/>
            <a:ext cx="2627313" cy="1460500"/>
            <a:chOff x="1800" y="10271"/>
            <a:chExt cx="4137" cy="2300"/>
          </a:xfrm>
        </p:grpSpPr>
        <p:sp>
          <p:nvSpPr>
            <p:cNvPr id="41" name="AutoShape 30"/>
            <p:cNvSpPr>
              <a:spLocks noChangeAspect="1" noChangeArrowheads="1" noTextEdit="1"/>
            </p:cNvSpPr>
            <p:nvPr/>
          </p:nvSpPr>
          <p:spPr bwMode="auto">
            <a:xfrm>
              <a:off x="1800" y="10271"/>
              <a:ext cx="4137" cy="2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41" name="Picture 29" descr="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2" y="10351"/>
              <a:ext cx="3937" cy="1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Text Box 28"/>
            <p:cNvSpPr txBox="1">
              <a:spLocks noChangeArrowheads="1"/>
            </p:cNvSpPr>
            <p:nvPr/>
          </p:nvSpPr>
          <p:spPr bwMode="auto">
            <a:xfrm>
              <a:off x="3315" y="1218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3" name="Rectangle 3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5" name="Group 33"/>
          <p:cNvGrpSpPr>
            <a:grpSpLocks noChangeAspect="1"/>
          </p:cNvGrpSpPr>
          <p:nvPr/>
        </p:nvGrpSpPr>
        <p:grpSpPr bwMode="auto">
          <a:xfrm>
            <a:off x="7343094" y="3814572"/>
            <a:ext cx="2063750" cy="1101725"/>
            <a:chOff x="2873" y="11119"/>
            <a:chExt cx="2817" cy="1503"/>
          </a:xfrm>
        </p:grpSpPr>
        <p:sp>
          <p:nvSpPr>
            <p:cNvPr id="46" name="AutoShape 36"/>
            <p:cNvSpPr>
              <a:spLocks noChangeAspect="1" noChangeArrowheads="1" noTextEdit="1"/>
            </p:cNvSpPr>
            <p:nvPr/>
          </p:nvSpPr>
          <p:spPr bwMode="auto">
            <a:xfrm>
              <a:off x="2873" y="11119"/>
              <a:ext cx="2817" cy="1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47" name="Picture 35" descr="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1" y="11189"/>
              <a:ext cx="2646" cy="1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Text Box 34"/>
            <p:cNvSpPr txBox="1">
              <a:spLocks noChangeArrowheads="1"/>
            </p:cNvSpPr>
            <p:nvPr/>
          </p:nvSpPr>
          <p:spPr bwMode="auto">
            <a:xfrm>
              <a:off x="3827" y="12283"/>
              <a:ext cx="952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9" name="Rectangle 4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0" name="Group 39"/>
          <p:cNvGrpSpPr>
            <a:grpSpLocks noChangeAspect="1"/>
          </p:cNvGrpSpPr>
          <p:nvPr/>
        </p:nvGrpSpPr>
        <p:grpSpPr bwMode="auto">
          <a:xfrm>
            <a:off x="9618241" y="3838965"/>
            <a:ext cx="1914327" cy="1052938"/>
            <a:chOff x="1800" y="2525"/>
            <a:chExt cx="4123" cy="2268"/>
          </a:xfrm>
        </p:grpSpPr>
        <p:sp>
          <p:nvSpPr>
            <p:cNvPr id="52" name="AutoShape 42"/>
            <p:cNvSpPr>
              <a:spLocks noChangeAspect="1" noChangeArrowheads="1" noTextEdit="1"/>
            </p:cNvSpPr>
            <p:nvPr/>
          </p:nvSpPr>
          <p:spPr bwMode="auto">
            <a:xfrm>
              <a:off x="1800" y="2525"/>
              <a:ext cx="4123" cy="22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53" name="Picture 41" descr="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4" y="2581"/>
              <a:ext cx="3920" cy="1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Text Box 40"/>
            <p:cNvSpPr txBox="1">
              <a:spLocks noChangeArrowheads="1"/>
            </p:cNvSpPr>
            <p:nvPr/>
          </p:nvSpPr>
          <p:spPr bwMode="auto">
            <a:xfrm>
              <a:off x="3195" y="4333"/>
              <a:ext cx="1544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8-134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4" name="Rectangle 4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6" name="Group 45"/>
          <p:cNvGrpSpPr>
            <a:grpSpLocks noChangeAspect="1"/>
          </p:cNvGrpSpPr>
          <p:nvPr/>
        </p:nvGrpSpPr>
        <p:grpSpPr bwMode="auto">
          <a:xfrm>
            <a:off x="7308280" y="5013226"/>
            <a:ext cx="2098564" cy="876797"/>
            <a:chOff x="1800" y="4964"/>
            <a:chExt cx="4381" cy="1831"/>
          </a:xfrm>
        </p:grpSpPr>
        <p:sp>
          <p:nvSpPr>
            <p:cNvPr id="57" name="AutoShape 48"/>
            <p:cNvSpPr>
              <a:spLocks noChangeAspect="1" noChangeArrowheads="1" noTextEdit="1"/>
            </p:cNvSpPr>
            <p:nvPr/>
          </p:nvSpPr>
          <p:spPr bwMode="auto">
            <a:xfrm>
              <a:off x="1800" y="4964"/>
              <a:ext cx="4381" cy="18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59" name="Picture 47" descr="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3" y="5033"/>
              <a:ext cx="4138" cy="13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Text Box 46"/>
            <p:cNvSpPr txBox="1">
              <a:spLocks noChangeArrowheads="1"/>
            </p:cNvSpPr>
            <p:nvPr/>
          </p:nvSpPr>
          <p:spPr bwMode="auto">
            <a:xfrm>
              <a:off x="3381" y="6404"/>
              <a:ext cx="1623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8-135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0" name="Rectangle 5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1" name="Group 51"/>
          <p:cNvGrpSpPr>
            <a:grpSpLocks noChangeAspect="1"/>
          </p:cNvGrpSpPr>
          <p:nvPr/>
        </p:nvGrpSpPr>
        <p:grpSpPr bwMode="auto">
          <a:xfrm>
            <a:off x="9608833" y="4953321"/>
            <a:ext cx="1877769" cy="885506"/>
            <a:chOff x="1800" y="8120"/>
            <a:chExt cx="5672" cy="2676"/>
          </a:xfrm>
        </p:grpSpPr>
        <p:sp>
          <p:nvSpPr>
            <p:cNvPr id="62" name="AutoShape 54"/>
            <p:cNvSpPr>
              <a:spLocks noChangeAspect="1" noChangeArrowheads="1" noTextEdit="1"/>
            </p:cNvSpPr>
            <p:nvPr/>
          </p:nvSpPr>
          <p:spPr bwMode="auto">
            <a:xfrm>
              <a:off x="1800" y="8120"/>
              <a:ext cx="5672" cy="26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4" name="Text Box 53"/>
            <p:cNvSpPr txBox="1">
              <a:spLocks noChangeArrowheads="1"/>
            </p:cNvSpPr>
            <p:nvPr/>
          </p:nvSpPr>
          <p:spPr bwMode="auto">
            <a:xfrm>
              <a:off x="3993" y="10276"/>
              <a:ext cx="2431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8-136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3364" name="Picture 52" descr="9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" y="8199"/>
              <a:ext cx="5440" cy="2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265" name="Rectangle 6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266" name="Group 57"/>
          <p:cNvGrpSpPr>
            <a:grpSpLocks noChangeAspect="1"/>
          </p:cNvGrpSpPr>
          <p:nvPr/>
        </p:nvGrpSpPr>
        <p:grpSpPr bwMode="auto">
          <a:xfrm>
            <a:off x="347718" y="5343295"/>
            <a:ext cx="830786" cy="1377698"/>
            <a:chOff x="1800" y="10943"/>
            <a:chExt cx="1596" cy="2644"/>
          </a:xfrm>
        </p:grpSpPr>
        <p:sp>
          <p:nvSpPr>
            <p:cNvPr id="11267" name="AutoShape 60"/>
            <p:cNvSpPr>
              <a:spLocks noChangeAspect="1" noChangeArrowheads="1" noTextEdit="1"/>
            </p:cNvSpPr>
            <p:nvPr/>
          </p:nvSpPr>
          <p:spPr bwMode="auto">
            <a:xfrm>
              <a:off x="1800" y="10943"/>
              <a:ext cx="1596" cy="2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71" name="Picture 59" descr="10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6" y="10971"/>
              <a:ext cx="1340" cy="2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69" name="Text Box 58"/>
            <p:cNvSpPr txBox="1">
              <a:spLocks noChangeArrowheads="1"/>
            </p:cNvSpPr>
            <p:nvPr/>
          </p:nvSpPr>
          <p:spPr bwMode="auto">
            <a:xfrm>
              <a:off x="2072" y="13196"/>
              <a:ext cx="1324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8-137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1270" name="Rectangle 6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271" name="Group 63"/>
          <p:cNvGrpSpPr>
            <a:grpSpLocks noChangeAspect="1"/>
          </p:cNvGrpSpPr>
          <p:nvPr/>
        </p:nvGrpSpPr>
        <p:grpSpPr bwMode="auto">
          <a:xfrm>
            <a:off x="1236706" y="5507423"/>
            <a:ext cx="2056441" cy="1111688"/>
            <a:chOff x="2873" y="10399"/>
            <a:chExt cx="4484" cy="2423"/>
          </a:xfrm>
        </p:grpSpPr>
        <p:sp>
          <p:nvSpPr>
            <p:cNvPr id="11273" name="AutoShape 66"/>
            <p:cNvSpPr>
              <a:spLocks noChangeAspect="1" noChangeArrowheads="1" noTextEdit="1"/>
            </p:cNvSpPr>
            <p:nvPr/>
          </p:nvSpPr>
          <p:spPr bwMode="auto">
            <a:xfrm>
              <a:off x="2873" y="10399"/>
              <a:ext cx="4484" cy="2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77" name="Picture 65" descr="1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6" y="10490"/>
              <a:ext cx="4276" cy="17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78" name="Text Box 64"/>
            <p:cNvSpPr txBox="1">
              <a:spLocks noChangeArrowheads="1"/>
            </p:cNvSpPr>
            <p:nvPr/>
          </p:nvSpPr>
          <p:spPr bwMode="auto">
            <a:xfrm>
              <a:off x="4575" y="12261"/>
              <a:ext cx="1678" cy="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8-138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1279" name="Rectangle 7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280" name="Group 69"/>
          <p:cNvGrpSpPr>
            <a:grpSpLocks noChangeAspect="1"/>
          </p:cNvGrpSpPr>
          <p:nvPr/>
        </p:nvGrpSpPr>
        <p:grpSpPr bwMode="auto">
          <a:xfrm>
            <a:off x="3365627" y="5516169"/>
            <a:ext cx="1238250" cy="944563"/>
            <a:chOff x="2873" y="10630"/>
            <a:chExt cx="1690" cy="1289"/>
          </a:xfrm>
        </p:grpSpPr>
        <p:sp>
          <p:nvSpPr>
            <p:cNvPr id="11281" name="AutoShape 72"/>
            <p:cNvSpPr>
              <a:spLocks noChangeAspect="1" noChangeArrowheads="1" noTextEdit="1"/>
            </p:cNvSpPr>
            <p:nvPr/>
          </p:nvSpPr>
          <p:spPr bwMode="auto">
            <a:xfrm>
              <a:off x="2873" y="10630"/>
              <a:ext cx="1690" cy="1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83" name="Picture 71" descr="12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6" y="10751"/>
              <a:ext cx="1409" cy="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82" name="Text Box 70"/>
            <p:cNvSpPr txBox="1">
              <a:spLocks noChangeArrowheads="1"/>
            </p:cNvSpPr>
            <p:nvPr/>
          </p:nvSpPr>
          <p:spPr bwMode="auto">
            <a:xfrm>
              <a:off x="3139" y="11580"/>
              <a:ext cx="953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1283" name="Rectangle 7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284" name="Group 75"/>
          <p:cNvGrpSpPr>
            <a:grpSpLocks noChangeAspect="1"/>
          </p:cNvGrpSpPr>
          <p:nvPr/>
        </p:nvGrpSpPr>
        <p:grpSpPr bwMode="auto">
          <a:xfrm>
            <a:off x="4507523" y="5477256"/>
            <a:ext cx="1767203" cy="1040000"/>
            <a:chOff x="1800" y="1589"/>
            <a:chExt cx="4436" cy="2610"/>
          </a:xfrm>
        </p:grpSpPr>
        <p:sp>
          <p:nvSpPr>
            <p:cNvPr id="11285" name="AutoShape 78"/>
            <p:cNvSpPr>
              <a:spLocks noChangeAspect="1" noChangeArrowheads="1" noTextEdit="1"/>
            </p:cNvSpPr>
            <p:nvPr/>
          </p:nvSpPr>
          <p:spPr bwMode="auto">
            <a:xfrm>
              <a:off x="1800" y="1589"/>
              <a:ext cx="4436" cy="2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89" name="Picture 77" descr="13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1" y="1665"/>
              <a:ext cx="4185" cy="2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86" name="Text Box 76"/>
            <p:cNvSpPr txBox="1">
              <a:spLocks noChangeArrowheads="1"/>
            </p:cNvSpPr>
            <p:nvPr/>
          </p:nvSpPr>
          <p:spPr bwMode="auto">
            <a:xfrm>
              <a:off x="3252" y="3808"/>
              <a:ext cx="1640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8-140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1287" name="Rectangle 8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288" name="Group 81"/>
          <p:cNvGrpSpPr>
            <a:grpSpLocks noChangeAspect="1"/>
          </p:cNvGrpSpPr>
          <p:nvPr/>
        </p:nvGrpSpPr>
        <p:grpSpPr bwMode="auto">
          <a:xfrm>
            <a:off x="6218954" y="5702788"/>
            <a:ext cx="1392390" cy="1111396"/>
            <a:chOff x="1800" y="5241"/>
            <a:chExt cx="4150" cy="3313"/>
          </a:xfrm>
        </p:grpSpPr>
        <p:sp>
          <p:nvSpPr>
            <p:cNvPr id="11289" name="AutoShape 84"/>
            <p:cNvSpPr>
              <a:spLocks noChangeAspect="1" noChangeArrowheads="1" noTextEdit="1"/>
            </p:cNvSpPr>
            <p:nvPr/>
          </p:nvSpPr>
          <p:spPr bwMode="auto">
            <a:xfrm>
              <a:off x="1800" y="5241"/>
              <a:ext cx="4150" cy="3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395" name="Picture 83" descr="14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5" y="5334"/>
              <a:ext cx="3867" cy="2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90" name="Text Box 82"/>
            <p:cNvSpPr txBox="1">
              <a:spLocks noChangeArrowheads="1"/>
            </p:cNvSpPr>
            <p:nvPr/>
          </p:nvSpPr>
          <p:spPr bwMode="auto">
            <a:xfrm>
              <a:off x="3325" y="8093"/>
              <a:ext cx="2008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8-141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16437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527" y1="782" x2="99912" y2="1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4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09844" y="206084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第一节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22911" y="305966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第二节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81852" y="400506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第三节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11143" y="206084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制作网店广告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11143" y="30426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制作立体文字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927283" y="40163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制作名片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347647" y="620688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项目八</a:t>
            </a:r>
            <a:r>
              <a:rPr lang="zh-CN" altLang="en-US" b="1" dirty="0" smtClean="0"/>
              <a:t>应用特殊效果</a:t>
            </a: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2773470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9" idx="6"/>
          </p:cNvCxnSpPr>
          <p:nvPr/>
        </p:nvCxnSpPr>
        <p:spPr>
          <a:xfrm>
            <a:off x="3902931" y="342900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>
          <a:xfrm>
            <a:off x="5235473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5473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3506887" y="2780928"/>
            <a:ext cx="59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第三节 制作名片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02731" y="252890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2606831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03631" y="680717"/>
            <a:ext cx="15841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八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 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b="1" dirty="0" smtClean="0"/>
              <a:t>应用特殊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效果</a:t>
            </a:r>
            <a:endParaRPr lang="zh-CN" altLang="zh-CN" b="1" dirty="0"/>
          </a:p>
        </p:txBody>
      </p:sp>
      <p:sp>
        <p:nvSpPr>
          <p:cNvPr id="14" name="矩形 13"/>
          <p:cNvSpPr/>
          <p:nvPr/>
        </p:nvSpPr>
        <p:spPr>
          <a:xfrm>
            <a:off x="5235079" y="449982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</a:p>
        </p:txBody>
      </p:sp>
    </p:spTree>
    <p:extLst>
      <p:ext uri="{BB962C8B-B14F-4D97-AF65-F5344CB8AC3E}">
        <p14:creationId xmlns:p14="http://schemas.microsoft.com/office/powerpoint/2010/main" val="156228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131623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884456"/>
            <a:ext cx="168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一、任务分析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8575" y="1532209"/>
            <a:ext cx="56886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/>
              <a:t>关于“制作网店广告”的制作，可以从以下几个方面着手进行分析。</a:t>
            </a:r>
          </a:p>
          <a:p>
            <a:r>
              <a:rPr lang="en-US" altLang="zh-CN" sz="1400" dirty="0"/>
              <a:t>1</a:t>
            </a:r>
            <a:r>
              <a:rPr lang="zh-CN" altLang="zh-CN" sz="1400" dirty="0"/>
              <a:t>、尺寸：根据名片标准尺寸剪纸，规范设计。</a:t>
            </a:r>
          </a:p>
          <a:p>
            <a:r>
              <a:rPr lang="en-US" altLang="zh-CN" sz="1400" dirty="0"/>
              <a:t>2</a:t>
            </a:r>
            <a:r>
              <a:rPr lang="zh-CN" altLang="zh-CN" sz="1400" dirty="0"/>
              <a:t>、背景形状：主要运用贝塞尔工具结合形状工具通过绘制、复制、调整得到。</a:t>
            </a:r>
          </a:p>
          <a:p>
            <a:r>
              <a:rPr lang="en-US" altLang="zh-CN" sz="1400" dirty="0"/>
              <a:t>3</a:t>
            </a:r>
            <a:r>
              <a:rPr lang="zh-CN" altLang="zh-CN" sz="1400" dirty="0"/>
              <a:t>、文字：主要运用文字工具、形状工具、进行调整。</a:t>
            </a:r>
          </a:p>
          <a:p>
            <a:r>
              <a:rPr lang="en-US" altLang="zh-CN" sz="1400" dirty="0"/>
              <a:t>4</a:t>
            </a:r>
            <a:r>
              <a:rPr lang="zh-CN" altLang="zh-CN" sz="1400" dirty="0"/>
              <a:t>、标志：运用矩形工具、转圆角、及造型泊坞窗制作零点一标志。</a:t>
            </a:r>
            <a:endParaRPr lang="zh-CN" altLang="en-US" sz="14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901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274491" y="223465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884456"/>
            <a:ext cx="168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8575" y="1412776"/>
            <a:ext cx="568863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b="1" dirty="0">
                <a:solidFill>
                  <a:srgbClr val="C00000"/>
                </a:solidFill>
              </a:rPr>
              <a:t>名片设计常识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名片标准尺寸：</a:t>
            </a:r>
            <a:r>
              <a:rPr lang="en-US" altLang="zh-CN" sz="1400" dirty="0"/>
              <a:t>90mm*54mm</a:t>
            </a:r>
            <a:r>
              <a:rPr lang="zh-CN" altLang="zh-CN" sz="1400" dirty="0"/>
              <a:t>，</a:t>
            </a:r>
            <a:r>
              <a:rPr lang="en-US" altLang="zh-CN" sz="1400" dirty="0"/>
              <a:t>90mm*50mm</a:t>
            </a:r>
            <a:r>
              <a:rPr lang="zh-CN" altLang="zh-CN" sz="1400" dirty="0"/>
              <a:t>，</a:t>
            </a:r>
            <a:r>
              <a:rPr lang="en-US" altLang="zh-CN" sz="1400" dirty="0"/>
              <a:t> 90mm*45mm</a:t>
            </a:r>
            <a:r>
              <a:rPr lang="zh-CN" altLang="zh-CN" sz="1400" dirty="0"/>
              <a:t>。但是加上出血上下左右各</a:t>
            </a:r>
            <a:r>
              <a:rPr lang="en-US" altLang="zh-CN" sz="1400" dirty="0"/>
              <a:t>2mm</a:t>
            </a:r>
            <a:r>
              <a:rPr lang="zh-CN" altLang="zh-CN" sz="1400" dirty="0"/>
              <a:t>，所以制作尺寸必须设定为：</a:t>
            </a:r>
            <a:r>
              <a:rPr lang="en-US" altLang="zh-CN" sz="1400" dirty="0"/>
              <a:t>94*58mm</a:t>
            </a:r>
            <a:r>
              <a:rPr lang="zh-CN" altLang="zh-CN" sz="1400" dirty="0"/>
              <a:t>，</a:t>
            </a:r>
            <a:r>
              <a:rPr lang="en-US" altLang="zh-CN" sz="1400" dirty="0"/>
              <a:t>94mm*54mm</a:t>
            </a:r>
            <a:r>
              <a:rPr lang="zh-CN" altLang="zh-CN" sz="1400" dirty="0"/>
              <a:t>，</a:t>
            </a:r>
            <a:r>
              <a:rPr lang="en-US" altLang="zh-CN" sz="1400" dirty="0"/>
              <a:t>94mm*48mm</a:t>
            </a:r>
            <a:r>
              <a:rPr lang="zh-CN" altLang="zh-CN" sz="1400" dirty="0"/>
              <a:t>。</a:t>
            </a:r>
          </a:p>
          <a:p>
            <a:r>
              <a:rPr lang="zh-CN" altLang="zh-CN" sz="1400" dirty="0"/>
              <a:t>横式名片（</a:t>
            </a:r>
            <a:r>
              <a:rPr lang="en-US" altLang="zh-CN" sz="1400" dirty="0"/>
              <a:t>90*54mm</a:t>
            </a:r>
            <a:r>
              <a:rPr lang="zh-CN" altLang="zh-CN" sz="1400" dirty="0"/>
              <a:t>），竖式名片（</a:t>
            </a:r>
            <a:r>
              <a:rPr lang="en-US" altLang="zh-CN" sz="1400" dirty="0"/>
              <a:t>54*90mm</a:t>
            </a:r>
            <a:r>
              <a:rPr lang="zh-CN" altLang="zh-CN" sz="1400" dirty="0"/>
              <a:t>），折叠名片（</a:t>
            </a:r>
            <a:r>
              <a:rPr lang="en-US" altLang="zh-CN" sz="1400" dirty="0"/>
              <a:t>90*90mm</a:t>
            </a:r>
            <a:r>
              <a:rPr lang="zh-CN" altLang="zh-CN" sz="1400" dirty="0"/>
              <a:t>）或</a:t>
            </a:r>
            <a:r>
              <a:rPr lang="en-US" altLang="zh-CN" sz="1400" dirty="0"/>
              <a:t>180*54mm</a:t>
            </a:r>
            <a:r>
              <a:rPr lang="zh-CN" altLang="zh-CN" sz="1400" dirty="0"/>
              <a:t>及异型名片。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文案的编排</a:t>
            </a:r>
            <a:r>
              <a:rPr lang="zh-CN" altLang="zh-CN" sz="1400" dirty="0">
                <a:solidFill>
                  <a:srgbClr val="FF0000"/>
                </a:solidFill>
              </a:rPr>
              <a:t>：</a:t>
            </a:r>
            <a:r>
              <a:rPr lang="zh-CN" altLang="zh-CN" sz="1400" dirty="0"/>
              <a:t>文案应距离裁切线</a:t>
            </a:r>
            <a:r>
              <a:rPr lang="en-US" altLang="zh-CN" sz="1400" dirty="0"/>
              <a:t>3mm</a:t>
            </a:r>
            <a:r>
              <a:rPr lang="zh-CN" altLang="zh-CN" sz="1400" dirty="0"/>
              <a:t>以上，以免裁切时有文字被切到。稿件确认后，应将文字转成曲线或描外框，以免输出制版时因找不到字型而出现乱码。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最常用的纸张</a:t>
            </a:r>
            <a:r>
              <a:rPr lang="zh-CN" altLang="zh-CN" sz="1400" dirty="0">
                <a:solidFill>
                  <a:srgbClr val="FF0000"/>
                </a:solidFill>
              </a:rPr>
              <a:t>：</a:t>
            </a:r>
            <a:r>
              <a:rPr lang="en-US" altLang="zh-CN" sz="1400" dirty="0"/>
              <a:t>250g</a:t>
            </a:r>
            <a:r>
              <a:rPr lang="zh-CN" altLang="zh-CN" sz="1400" dirty="0"/>
              <a:t>哑粉纸。常用可选的纸张还有</a:t>
            </a:r>
            <a:r>
              <a:rPr lang="en-US" altLang="zh-CN" sz="1400" dirty="0"/>
              <a:t>200g</a:t>
            </a:r>
            <a:r>
              <a:rPr lang="zh-CN" altLang="zh-CN" sz="1400" dirty="0"/>
              <a:t>、</a:t>
            </a:r>
            <a:r>
              <a:rPr lang="en-US" altLang="zh-CN" sz="1400" dirty="0"/>
              <a:t>250g</a:t>
            </a:r>
            <a:r>
              <a:rPr lang="zh-CN" altLang="zh-CN" sz="1400" dirty="0"/>
              <a:t>等特种艺术纸印刷。</a:t>
            </a:r>
            <a:endParaRPr lang="zh-CN" altLang="en-US" sz="14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318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130166" y="214237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884456"/>
            <a:ext cx="168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8576" y="1412776"/>
            <a:ext cx="5553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C00000"/>
                </a:solidFill>
              </a:rPr>
              <a:t>1.</a:t>
            </a:r>
            <a:r>
              <a:rPr lang="zh-CN" altLang="zh-CN" sz="1400" b="1" dirty="0">
                <a:solidFill>
                  <a:srgbClr val="C00000"/>
                </a:solidFill>
              </a:rPr>
              <a:t>制作背景</a:t>
            </a:r>
            <a:endParaRPr lang="zh-CN" altLang="zh-CN" sz="1400" dirty="0">
              <a:solidFill>
                <a:srgbClr val="C00000"/>
              </a:solidFill>
            </a:endParaRP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Step01</a:t>
            </a:r>
            <a:r>
              <a:rPr lang="zh-CN" altLang="zh-CN" sz="1400" dirty="0"/>
              <a:t>】启动</a:t>
            </a:r>
            <a:r>
              <a:rPr lang="en-US" altLang="zh-CN" sz="1400" dirty="0" err="1"/>
              <a:t>CorelDRAW</a:t>
            </a:r>
            <a:r>
              <a:rPr lang="en-US" altLang="zh-CN" sz="1400" dirty="0"/>
              <a:t> X7</a:t>
            </a:r>
            <a:r>
              <a:rPr lang="zh-CN" altLang="zh-CN" sz="1400" dirty="0"/>
              <a:t>，执行菜单栏中“文件</a:t>
            </a:r>
            <a:r>
              <a:rPr lang="en-US" altLang="zh-CN" sz="1400" dirty="0"/>
              <a:t>-</a:t>
            </a:r>
            <a:r>
              <a:rPr lang="zh-CN" altLang="zh-CN" sz="1400" dirty="0"/>
              <a:t>新建”命令，新建一个文档，在属性栏设置页面大小为</a:t>
            </a:r>
            <a:r>
              <a:rPr lang="en-US" altLang="zh-CN" sz="1400" dirty="0"/>
              <a:t>90*55mm</a:t>
            </a:r>
            <a:r>
              <a:rPr lang="zh-CN" altLang="zh-CN" sz="1400" dirty="0"/>
              <a:t>，页面方向为横向，如图</a:t>
            </a:r>
            <a:r>
              <a:rPr lang="en-US" altLang="zh-CN" sz="1400" dirty="0"/>
              <a:t>8-144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Step02</a:t>
            </a:r>
            <a:r>
              <a:rPr lang="zh-CN" altLang="zh-CN" sz="1400" dirty="0"/>
              <a:t>】双击工具箱中的“矩形工具”按钮，创建一个与页面大小相等的矩形。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Step03</a:t>
            </a:r>
            <a:r>
              <a:rPr lang="zh-CN" altLang="zh-CN" sz="1400" dirty="0"/>
              <a:t>】单击工具箱中的“填充对话框”按钮，打开“均匀填充”对话框，设置为浅绿色（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5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35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），如图</a:t>
            </a:r>
            <a:r>
              <a:rPr lang="en-US" altLang="zh-CN" sz="1400" dirty="0"/>
              <a:t>8-145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Step04</a:t>
            </a:r>
            <a:r>
              <a:rPr lang="zh-CN" altLang="zh-CN" sz="1400" dirty="0"/>
              <a:t>】设置完成后，单击“确定”按钮。然后将矩形的轮廓设置为无，此时，矩形的填充效果如图</a:t>
            </a:r>
            <a:r>
              <a:rPr lang="en-US" altLang="zh-CN" sz="1400" dirty="0"/>
              <a:t>8-146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Step05</a:t>
            </a:r>
            <a:r>
              <a:rPr lang="zh-CN" altLang="zh-CN" sz="1400" dirty="0"/>
              <a:t>】单击工具箱中的“钢笔工具”按钮，在页面中绘制两个封闭图形，如图</a:t>
            </a:r>
            <a:r>
              <a:rPr lang="en-US" altLang="zh-CN" sz="1400" dirty="0"/>
              <a:t>8-147</a:t>
            </a:r>
            <a:r>
              <a:rPr lang="zh-CN" altLang="zh-CN" sz="1400" dirty="0"/>
              <a:t>所示。将其均填充为黄绿色（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15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80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），轮廓色为无，再分别放置到合适位置，如图</a:t>
            </a:r>
            <a:r>
              <a:rPr lang="en-US" altLang="zh-CN" sz="1400" dirty="0"/>
              <a:t>8-148</a:t>
            </a:r>
            <a:r>
              <a:rPr lang="zh-CN" altLang="zh-CN" sz="1400" dirty="0"/>
              <a:t>所示。</a:t>
            </a:r>
          </a:p>
          <a:p>
            <a:endParaRPr lang="zh-CN" altLang="en-US" sz="14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Group 1"/>
          <p:cNvGrpSpPr>
            <a:grpSpLocks noChangeAspect="1"/>
          </p:cNvGrpSpPr>
          <p:nvPr/>
        </p:nvGrpSpPr>
        <p:grpSpPr bwMode="auto">
          <a:xfrm>
            <a:off x="6219691" y="894556"/>
            <a:ext cx="2314575" cy="1484313"/>
            <a:chOff x="1800" y="7202"/>
            <a:chExt cx="3645" cy="2338"/>
          </a:xfrm>
        </p:grpSpPr>
        <p:sp>
          <p:nvSpPr>
            <p:cNvPr id="14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7202"/>
              <a:ext cx="3645" cy="2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339" name="Picture 3" descr="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5" y="7232"/>
              <a:ext cx="3000" cy="1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 Box 2"/>
            <p:cNvSpPr txBox="1">
              <a:spLocks noChangeArrowheads="1"/>
            </p:cNvSpPr>
            <p:nvPr/>
          </p:nvSpPr>
          <p:spPr bwMode="auto">
            <a:xfrm>
              <a:off x="2991" y="9056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8-144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7" name="Group 7"/>
          <p:cNvGrpSpPr>
            <a:grpSpLocks noChangeAspect="1"/>
          </p:cNvGrpSpPr>
          <p:nvPr/>
        </p:nvGrpSpPr>
        <p:grpSpPr bwMode="auto">
          <a:xfrm>
            <a:off x="8559184" y="884456"/>
            <a:ext cx="2157413" cy="1598613"/>
            <a:chOff x="2038" y="10645"/>
            <a:chExt cx="3397" cy="2517"/>
          </a:xfrm>
        </p:grpSpPr>
        <p:sp>
          <p:nvSpPr>
            <p:cNvPr id="18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038" y="10645"/>
              <a:ext cx="3397" cy="25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345" name="Picture 9" descr="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8" y="10660"/>
              <a:ext cx="3259" cy="2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 Box 8"/>
            <p:cNvSpPr txBox="1">
              <a:spLocks noChangeArrowheads="1"/>
            </p:cNvSpPr>
            <p:nvPr/>
          </p:nvSpPr>
          <p:spPr bwMode="auto">
            <a:xfrm>
              <a:off x="3245" y="12621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8-145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1" name="Group 13"/>
          <p:cNvGrpSpPr>
            <a:grpSpLocks noChangeAspect="1"/>
          </p:cNvGrpSpPr>
          <p:nvPr/>
        </p:nvGrpSpPr>
        <p:grpSpPr bwMode="auto">
          <a:xfrm>
            <a:off x="6277158" y="2387800"/>
            <a:ext cx="2095500" cy="1539875"/>
            <a:chOff x="5198" y="11175"/>
            <a:chExt cx="3300" cy="2425"/>
          </a:xfrm>
        </p:grpSpPr>
        <p:sp>
          <p:nvSpPr>
            <p:cNvPr id="22" name="AutoShape 16"/>
            <p:cNvSpPr>
              <a:spLocks noChangeAspect="1" noChangeArrowheads="1" noTextEdit="1"/>
            </p:cNvSpPr>
            <p:nvPr/>
          </p:nvSpPr>
          <p:spPr bwMode="auto">
            <a:xfrm>
              <a:off x="5198" y="11175"/>
              <a:ext cx="3300" cy="2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351" name="Picture 15" descr="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5" y="11295"/>
              <a:ext cx="3128" cy="1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14"/>
            <p:cNvSpPr txBox="1">
              <a:spLocks noChangeArrowheads="1"/>
            </p:cNvSpPr>
            <p:nvPr/>
          </p:nvSpPr>
          <p:spPr bwMode="auto">
            <a:xfrm>
              <a:off x="6290" y="1308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8-146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5" name="Group 19"/>
          <p:cNvGrpSpPr>
            <a:grpSpLocks noChangeAspect="1"/>
          </p:cNvGrpSpPr>
          <p:nvPr/>
        </p:nvGrpSpPr>
        <p:grpSpPr bwMode="auto">
          <a:xfrm>
            <a:off x="8691463" y="2483069"/>
            <a:ext cx="2201863" cy="1617663"/>
            <a:chOff x="1800" y="1566"/>
            <a:chExt cx="3468" cy="2547"/>
          </a:xfrm>
        </p:grpSpPr>
        <p:sp>
          <p:nvSpPr>
            <p:cNvPr id="26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800" y="1566"/>
              <a:ext cx="3468" cy="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357" name="Picture 21" descr="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8" y="1656"/>
              <a:ext cx="3310" cy="2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 Box 20"/>
            <p:cNvSpPr txBox="1">
              <a:spLocks noChangeArrowheads="1"/>
            </p:cNvSpPr>
            <p:nvPr/>
          </p:nvSpPr>
          <p:spPr bwMode="auto">
            <a:xfrm>
              <a:off x="2968" y="3662"/>
              <a:ext cx="1098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8-147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9" name="Group 25"/>
          <p:cNvGrpSpPr>
            <a:grpSpLocks noChangeAspect="1"/>
          </p:cNvGrpSpPr>
          <p:nvPr/>
        </p:nvGrpSpPr>
        <p:grpSpPr bwMode="auto">
          <a:xfrm>
            <a:off x="6381616" y="4062625"/>
            <a:ext cx="2201863" cy="1576388"/>
            <a:chOff x="1800" y="4255"/>
            <a:chExt cx="3468" cy="2483"/>
          </a:xfrm>
        </p:grpSpPr>
        <p:sp>
          <p:nvSpPr>
            <p:cNvPr id="30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800" y="4255"/>
              <a:ext cx="3468" cy="2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363" name="Picture 27" descr="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8" y="4300"/>
              <a:ext cx="3289" cy="2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 Box 26"/>
            <p:cNvSpPr txBox="1">
              <a:spLocks noChangeArrowheads="1"/>
            </p:cNvSpPr>
            <p:nvPr/>
          </p:nvSpPr>
          <p:spPr bwMode="auto">
            <a:xfrm>
              <a:off x="2967" y="6287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8-148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0972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064458" y="235752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884456"/>
            <a:ext cx="168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8535" y="1336689"/>
            <a:ext cx="55530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C00000"/>
                </a:solidFill>
              </a:rPr>
              <a:t>2.</a:t>
            </a:r>
            <a:r>
              <a:rPr lang="zh-CN" altLang="zh-CN" sz="1400" b="1" dirty="0">
                <a:solidFill>
                  <a:srgbClr val="C00000"/>
                </a:solidFill>
              </a:rPr>
              <a:t>添加图形与文字</a:t>
            </a:r>
            <a:endParaRPr lang="zh-CN" altLang="zh-CN" sz="1400" dirty="0">
              <a:solidFill>
                <a:srgbClr val="C00000"/>
              </a:solidFill>
            </a:endParaRP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Step06</a:t>
            </a:r>
            <a:r>
              <a:rPr lang="zh-CN" altLang="zh-CN" sz="1400" dirty="0"/>
              <a:t>】单击工具箱中“钢笔工具”按钮，按住</a:t>
            </a:r>
            <a:r>
              <a:rPr lang="en-US" altLang="zh-CN" sz="1400" dirty="0"/>
              <a:t>shift</a:t>
            </a:r>
            <a:r>
              <a:rPr lang="zh-CN" altLang="zh-CN" sz="1400" dirty="0"/>
              <a:t>键并向下拖动鼠标，在页面中绘制一条垂直的直线，设置轮廓色为</a:t>
            </a:r>
            <a:r>
              <a:rPr lang="en-US" altLang="zh-CN" sz="1400" dirty="0"/>
              <a:t>50%</a:t>
            </a:r>
            <a:r>
              <a:rPr lang="zh-CN" altLang="zh-CN" sz="1400" dirty="0"/>
              <a:t>黑，将其放置到合适位置，如图</a:t>
            </a:r>
            <a:r>
              <a:rPr lang="en-US" altLang="zh-CN" sz="1400" dirty="0"/>
              <a:t>8-149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Step07</a:t>
            </a:r>
            <a:r>
              <a:rPr lang="zh-CN" altLang="zh-CN" sz="1400" dirty="0"/>
              <a:t>】选中直线，执行菜单中“对象</a:t>
            </a:r>
            <a:r>
              <a:rPr lang="en-US" altLang="zh-CN" sz="1400" dirty="0"/>
              <a:t>-</a:t>
            </a:r>
            <a:r>
              <a:rPr lang="zh-CN" altLang="zh-CN" sz="1400" dirty="0"/>
              <a:t>变换</a:t>
            </a:r>
            <a:r>
              <a:rPr lang="en-US" altLang="zh-CN" sz="1400" dirty="0"/>
              <a:t>-</a:t>
            </a:r>
            <a:r>
              <a:rPr lang="zh-CN" altLang="zh-CN" sz="1400" dirty="0"/>
              <a:t>旋转”命令，设置旋转的角度为</a:t>
            </a:r>
            <a:r>
              <a:rPr lang="en-US" altLang="zh-CN" sz="1400" dirty="0"/>
              <a:t>90</a:t>
            </a:r>
            <a:r>
              <a:rPr lang="zh-CN" altLang="zh-CN" sz="1400" dirty="0"/>
              <a:t>度，副本为</a:t>
            </a:r>
            <a:r>
              <a:rPr lang="en-US" altLang="zh-CN" sz="1400" dirty="0"/>
              <a:t>1</a:t>
            </a:r>
            <a:r>
              <a:rPr lang="zh-CN" altLang="zh-CN" sz="1400" dirty="0"/>
              <a:t>，如图</a:t>
            </a:r>
            <a:r>
              <a:rPr lang="en-US" altLang="zh-CN" sz="1400" dirty="0"/>
              <a:t>8-150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Step08</a:t>
            </a:r>
            <a:r>
              <a:rPr lang="zh-CN" altLang="zh-CN" sz="1400" dirty="0"/>
              <a:t>】单击“应用到再制”按钮。然后将旋转后的直线，移动放置到合适位置，效果如图</a:t>
            </a:r>
            <a:r>
              <a:rPr lang="en-US" altLang="zh-CN" sz="1400" dirty="0"/>
              <a:t>8-151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Step09</a:t>
            </a:r>
            <a:r>
              <a:rPr lang="zh-CN" altLang="zh-CN" sz="1400" dirty="0"/>
              <a:t>】单击工箱中的“椭圆形工具”按钮，按住</a:t>
            </a:r>
            <a:r>
              <a:rPr lang="en-US" altLang="zh-CN" sz="1400" dirty="0" err="1"/>
              <a:t>shift+ctrl</a:t>
            </a:r>
            <a:r>
              <a:rPr lang="zh-CN" altLang="zh-CN" sz="1400" dirty="0"/>
              <a:t>组合键，在两条线相交的地方绘制正圆，将其填充为</a:t>
            </a:r>
            <a:r>
              <a:rPr lang="en-US" altLang="zh-CN" sz="1400" dirty="0"/>
              <a:t>50%</a:t>
            </a:r>
            <a:r>
              <a:rPr lang="zh-CN" altLang="zh-CN" sz="1400" dirty="0"/>
              <a:t>黑，轮廓色为无，如图</a:t>
            </a:r>
            <a:r>
              <a:rPr lang="en-US" altLang="zh-CN" sz="1400" dirty="0"/>
              <a:t>8-152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Step10</a:t>
            </a:r>
            <a:r>
              <a:rPr lang="zh-CN" altLang="zh-CN" sz="1400" dirty="0"/>
              <a:t>】用同样的方法在正圆周围在绘制一个正圆，设置正圆填充为无，轮廓色为</a:t>
            </a:r>
            <a:r>
              <a:rPr lang="en-US" altLang="zh-CN" sz="1400" dirty="0"/>
              <a:t>50%</a:t>
            </a:r>
            <a:r>
              <a:rPr lang="zh-CN" altLang="zh-CN" sz="1400" dirty="0"/>
              <a:t>黑，效果如图</a:t>
            </a:r>
            <a:r>
              <a:rPr lang="en-US" altLang="zh-CN" sz="1400" dirty="0"/>
              <a:t>8-153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Step11</a:t>
            </a:r>
            <a:r>
              <a:rPr lang="zh-CN" altLang="zh-CN" sz="1400" dirty="0"/>
              <a:t>】将刚绘制的正圆选中。单击属性栏中“弧形”按钮，此时正圆将转换为弧形，效果如图</a:t>
            </a:r>
            <a:r>
              <a:rPr lang="en-US" altLang="zh-CN" sz="1400" dirty="0"/>
              <a:t>8-154</a:t>
            </a:r>
            <a:r>
              <a:rPr lang="zh-CN" altLang="zh-CN" sz="1400" dirty="0"/>
              <a:t>所示。单击“形状工具”按钮，对弧形进行调整，调整后效果如图</a:t>
            </a:r>
            <a:r>
              <a:rPr lang="en-US" altLang="zh-CN" sz="1400" dirty="0"/>
              <a:t>8-155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Step12</a:t>
            </a:r>
            <a:r>
              <a:rPr lang="zh-CN" altLang="zh-CN" sz="1400" dirty="0"/>
              <a:t>】单击工具箱中的“文字工具”按钮，在页面中输入文字“李云飞、总经理”，设置文字大小和字体后，将其填充为黑色并放置到合适位置，效果如图</a:t>
            </a:r>
            <a:r>
              <a:rPr lang="en-US" altLang="zh-CN" sz="1400" dirty="0"/>
              <a:t>8-156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Step13</a:t>
            </a:r>
            <a:r>
              <a:rPr lang="zh-CN" altLang="zh-CN" sz="1400" dirty="0"/>
              <a:t>】输入其它文字，并调整字体大小、颜色及字间距、字行距，如图</a:t>
            </a:r>
            <a:r>
              <a:rPr lang="en-US" altLang="zh-CN" sz="1400" dirty="0"/>
              <a:t>8-157</a:t>
            </a:r>
            <a:r>
              <a:rPr lang="zh-CN" altLang="zh-CN" sz="1400" dirty="0"/>
              <a:t>所示。</a:t>
            </a:r>
          </a:p>
          <a:p>
            <a:endParaRPr lang="zh-CN" altLang="en-US" sz="14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36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37" name="Group 1"/>
          <p:cNvGrpSpPr>
            <a:grpSpLocks noChangeAspect="1"/>
          </p:cNvGrpSpPr>
          <p:nvPr/>
        </p:nvGrpSpPr>
        <p:grpSpPr bwMode="auto">
          <a:xfrm>
            <a:off x="5891535" y="791656"/>
            <a:ext cx="2105025" cy="1582738"/>
            <a:chOff x="1800" y="5882"/>
            <a:chExt cx="3315" cy="2492"/>
          </a:xfrm>
        </p:grpSpPr>
        <p:sp>
          <p:nvSpPr>
            <p:cNvPr id="14338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5882"/>
              <a:ext cx="3315" cy="2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411" name="Picture 3" descr="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3" y="5912"/>
              <a:ext cx="3210" cy="1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0" name="Text Box 2"/>
            <p:cNvSpPr txBox="1">
              <a:spLocks noChangeArrowheads="1"/>
            </p:cNvSpPr>
            <p:nvPr/>
          </p:nvSpPr>
          <p:spPr bwMode="auto">
            <a:xfrm>
              <a:off x="2816" y="7865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8-149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341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42" name="Group 7"/>
          <p:cNvGrpSpPr>
            <a:grpSpLocks noChangeAspect="1"/>
          </p:cNvGrpSpPr>
          <p:nvPr/>
        </p:nvGrpSpPr>
        <p:grpSpPr bwMode="auto">
          <a:xfrm>
            <a:off x="7996560" y="791657"/>
            <a:ext cx="1119505" cy="1508005"/>
            <a:chOff x="1800" y="8422"/>
            <a:chExt cx="2445" cy="3294"/>
          </a:xfrm>
        </p:grpSpPr>
        <p:sp>
          <p:nvSpPr>
            <p:cNvPr id="14343" name="AutoShape 10"/>
            <p:cNvSpPr>
              <a:spLocks noChangeAspect="1" noChangeArrowheads="1" noTextEdit="1"/>
            </p:cNvSpPr>
            <p:nvPr/>
          </p:nvSpPr>
          <p:spPr bwMode="auto">
            <a:xfrm>
              <a:off x="1800" y="8422"/>
              <a:ext cx="2445" cy="3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417" name="Picture 9" descr="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" y="8512"/>
              <a:ext cx="2120" cy="2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4" name="Text Box 8"/>
            <p:cNvSpPr txBox="1">
              <a:spLocks noChangeArrowheads="1"/>
            </p:cNvSpPr>
            <p:nvPr/>
          </p:nvSpPr>
          <p:spPr bwMode="auto">
            <a:xfrm>
              <a:off x="2464" y="11229"/>
              <a:ext cx="1363" cy="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346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47" name="Group 13"/>
          <p:cNvGrpSpPr>
            <a:grpSpLocks noChangeAspect="1"/>
          </p:cNvGrpSpPr>
          <p:nvPr/>
        </p:nvGrpSpPr>
        <p:grpSpPr bwMode="auto">
          <a:xfrm>
            <a:off x="9411543" y="807531"/>
            <a:ext cx="2257425" cy="1550988"/>
            <a:chOff x="1800" y="10517"/>
            <a:chExt cx="3555" cy="2442"/>
          </a:xfrm>
        </p:grpSpPr>
        <p:sp>
          <p:nvSpPr>
            <p:cNvPr id="14348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800" y="10517"/>
              <a:ext cx="3555" cy="2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423" name="Picture 15" descr="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" y="10565"/>
              <a:ext cx="3400" cy="2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9" name="Text Box 14"/>
            <p:cNvSpPr txBox="1">
              <a:spLocks noChangeArrowheads="1"/>
            </p:cNvSpPr>
            <p:nvPr/>
          </p:nvSpPr>
          <p:spPr bwMode="auto">
            <a:xfrm>
              <a:off x="2843" y="12493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350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52" name="Group 19"/>
          <p:cNvGrpSpPr>
            <a:grpSpLocks noChangeAspect="1"/>
          </p:cNvGrpSpPr>
          <p:nvPr/>
        </p:nvGrpSpPr>
        <p:grpSpPr bwMode="auto">
          <a:xfrm>
            <a:off x="5891535" y="2358519"/>
            <a:ext cx="2254250" cy="1617663"/>
            <a:chOff x="2362" y="9517"/>
            <a:chExt cx="3078" cy="2208"/>
          </a:xfrm>
        </p:grpSpPr>
        <p:sp>
          <p:nvSpPr>
            <p:cNvPr id="14353" name="AutoShape 22"/>
            <p:cNvSpPr>
              <a:spLocks noChangeAspect="1" noChangeArrowheads="1" noTextEdit="1"/>
            </p:cNvSpPr>
            <p:nvPr/>
          </p:nvSpPr>
          <p:spPr bwMode="auto">
            <a:xfrm>
              <a:off x="2362" y="9517"/>
              <a:ext cx="3078" cy="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429" name="Picture 21" descr="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3" y="9582"/>
              <a:ext cx="2947" cy="18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4" name="Text Box 20"/>
            <p:cNvSpPr txBox="1">
              <a:spLocks noChangeArrowheads="1"/>
            </p:cNvSpPr>
            <p:nvPr/>
          </p:nvSpPr>
          <p:spPr bwMode="auto">
            <a:xfrm>
              <a:off x="3428" y="11386"/>
              <a:ext cx="953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355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56" name="Group 25"/>
          <p:cNvGrpSpPr>
            <a:grpSpLocks noChangeAspect="1"/>
          </p:cNvGrpSpPr>
          <p:nvPr/>
        </p:nvGrpSpPr>
        <p:grpSpPr bwMode="auto">
          <a:xfrm>
            <a:off x="8246201" y="2417883"/>
            <a:ext cx="1771650" cy="1501775"/>
            <a:chOff x="1800" y="1509"/>
            <a:chExt cx="2790" cy="2364"/>
          </a:xfrm>
        </p:grpSpPr>
        <p:sp>
          <p:nvSpPr>
            <p:cNvPr id="1435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800" y="1509"/>
              <a:ext cx="2790" cy="2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435" name="Picture 27" descr="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1" y="1589"/>
              <a:ext cx="2590" cy="1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9" name="Text Box 26"/>
            <p:cNvSpPr txBox="1">
              <a:spLocks noChangeArrowheads="1"/>
            </p:cNvSpPr>
            <p:nvPr/>
          </p:nvSpPr>
          <p:spPr bwMode="auto">
            <a:xfrm>
              <a:off x="2651" y="3362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36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61" name="Group 31"/>
          <p:cNvGrpSpPr>
            <a:grpSpLocks noChangeAspect="1"/>
          </p:cNvGrpSpPr>
          <p:nvPr/>
        </p:nvGrpSpPr>
        <p:grpSpPr bwMode="auto">
          <a:xfrm>
            <a:off x="10124359" y="2413325"/>
            <a:ext cx="1708150" cy="1466850"/>
            <a:chOff x="1800" y="4031"/>
            <a:chExt cx="2691" cy="2309"/>
          </a:xfrm>
        </p:grpSpPr>
        <p:sp>
          <p:nvSpPr>
            <p:cNvPr id="14362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800" y="4031"/>
              <a:ext cx="2691" cy="23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441" name="Picture 33" descr="1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2" y="4108"/>
              <a:ext cx="2336" cy="1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4" name="Text Box 32"/>
            <p:cNvSpPr txBox="1">
              <a:spLocks noChangeArrowheads="1"/>
            </p:cNvSpPr>
            <p:nvPr/>
          </p:nvSpPr>
          <p:spPr bwMode="auto">
            <a:xfrm>
              <a:off x="2591" y="594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36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66" name="Group 37"/>
          <p:cNvGrpSpPr>
            <a:grpSpLocks noChangeAspect="1"/>
          </p:cNvGrpSpPr>
          <p:nvPr/>
        </p:nvGrpSpPr>
        <p:grpSpPr bwMode="auto">
          <a:xfrm>
            <a:off x="5952405" y="3976182"/>
            <a:ext cx="1658938" cy="1625600"/>
            <a:chOff x="1901" y="4009"/>
            <a:chExt cx="2613" cy="2561"/>
          </a:xfrm>
        </p:grpSpPr>
        <p:sp>
          <p:nvSpPr>
            <p:cNvPr id="14367" name="AutoShape 40"/>
            <p:cNvSpPr>
              <a:spLocks noChangeAspect="1" noChangeArrowheads="1" noTextEdit="1"/>
            </p:cNvSpPr>
            <p:nvPr/>
          </p:nvSpPr>
          <p:spPr bwMode="auto">
            <a:xfrm>
              <a:off x="1901" y="4009"/>
              <a:ext cx="2613" cy="2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447" name="Picture 39" descr="1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" y="4207"/>
              <a:ext cx="2273" cy="1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 Box 38"/>
            <p:cNvSpPr txBox="1">
              <a:spLocks noChangeArrowheads="1"/>
            </p:cNvSpPr>
            <p:nvPr/>
          </p:nvSpPr>
          <p:spPr bwMode="auto">
            <a:xfrm>
              <a:off x="2689" y="617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4" name="Group 43"/>
          <p:cNvGrpSpPr>
            <a:grpSpLocks noChangeAspect="1"/>
          </p:cNvGrpSpPr>
          <p:nvPr/>
        </p:nvGrpSpPr>
        <p:grpSpPr bwMode="auto">
          <a:xfrm>
            <a:off x="7703117" y="4162424"/>
            <a:ext cx="2166938" cy="1106488"/>
            <a:chOff x="1800" y="5249"/>
            <a:chExt cx="3413" cy="1743"/>
          </a:xfrm>
        </p:grpSpPr>
        <p:sp>
          <p:nvSpPr>
            <p:cNvPr id="35" name="AutoShape 46"/>
            <p:cNvSpPr>
              <a:spLocks noChangeAspect="1" noChangeArrowheads="1" noTextEdit="1"/>
            </p:cNvSpPr>
            <p:nvPr/>
          </p:nvSpPr>
          <p:spPr bwMode="auto">
            <a:xfrm>
              <a:off x="1800" y="5249"/>
              <a:ext cx="3413" cy="1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453" name="Picture 45" descr="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4" y="5331"/>
              <a:ext cx="3197" cy="1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2831" y="6526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8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9" name="Group 49"/>
          <p:cNvGrpSpPr>
            <a:grpSpLocks noChangeAspect="1"/>
          </p:cNvGrpSpPr>
          <p:nvPr/>
        </p:nvGrpSpPr>
        <p:grpSpPr bwMode="auto">
          <a:xfrm>
            <a:off x="9876888" y="4142490"/>
            <a:ext cx="1955621" cy="1335089"/>
            <a:chOff x="1800" y="7188"/>
            <a:chExt cx="4365" cy="2981"/>
          </a:xfrm>
        </p:grpSpPr>
        <p:sp>
          <p:nvSpPr>
            <p:cNvPr id="40" name="AutoShape 52"/>
            <p:cNvSpPr>
              <a:spLocks noChangeAspect="1" noChangeArrowheads="1" noTextEdit="1"/>
            </p:cNvSpPr>
            <p:nvPr/>
          </p:nvSpPr>
          <p:spPr bwMode="auto">
            <a:xfrm>
              <a:off x="1800" y="7188"/>
              <a:ext cx="4365" cy="2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459" name="Picture 51" descr="15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7248"/>
              <a:ext cx="4054" cy="2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 Box 50"/>
            <p:cNvSpPr txBox="1">
              <a:spLocks noChangeArrowheads="1"/>
            </p:cNvSpPr>
            <p:nvPr/>
          </p:nvSpPr>
          <p:spPr bwMode="auto">
            <a:xfrm>
              <a:off x="3416" y="9563"/>
              <a:ext cx="2006" cy="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8-157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87246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124359" y="259856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884456"/>
            <a:ext cx="168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3140" y="1195835"/>
            <a:ext cx="55530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</a:rPr>
              <a:t>3</a:t>
            </a:r>
            <a:r>
              <a:rPr lang="zh-CN" altLang="zh-CN" sz="1400" dirty="0">
                <a:solidFill>
                  <a:srgbClr val="C00000"/>
                </a:solidFill>
              </a:rPr>
              <a:t>、制作标志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Step14</a:t>
            </a:r>
            <a:r>
              <a:rPr lang="zh-CN" altLang="zh-CN" sz="1400" dirty="0"/>
              <a:t>】选择“椭圆形工具”绘制轮廓宽度为</a:t>
            </a:r>
            <a:r>
              <a:rPr lang="en-US" altLang="zh-CN" sz="1400" dirty="0"/>
              <a:t>2.5mm</a:t>
            </a:r>
            <a:r>
              <a:rPr lang="zh-CN" altLang="zh-CN" sz="1400" dirty="0"/>
              <a:t>的正圆，轮廓颜色为（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）如图</a:t>
            </a:r>
            <a:r>
              <a:rPr lang="en-US" altLang="zh-CN" sz="1400" dirty="0"/>
              <a:t>8-158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Step15</a:t>
            </a:r>
            <a:r>
              <a:rPr lang="zh-CN" altLang="zh-CN" sz="1400" dirty="0"/>
              <a:t>】将刚绘制的正圆选中。单击属性栏中“弧形”按钮，此时正圆将转换为弧形，效果如图所示。单击“形状工具”按钮，对弧形进行调整，调整后效果如图</a:t>
            </a:r>
            <a:r>
              <a:rPr lang="en-US" altLang="zh-CN" sz="1400" dirty="0"/>
              <a:t>8-159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Step16</a:t>
            </a:r>
            <a:r>
              <a:rPr lang="zh-CN" altLang="zh-CN" sz="1400" dirty="0"/>
              <a:t>】选择“矩形工具”按住</a:t>
            </a:r>
            <a:r>
              <a:rPr lang="en-US" altLang="zh-CN" sz="1400" dirty="0"/>
              <a:t>shift</a:t>
            </a:r>
            <a:r>
              <a:rPr lang="zh-CN" altLang="zh-CN" sz="1400" dirty="0"/>
              <a:t>键绘制正方形，选择属性栏“圆角”按钮，调整“转角半径”为</a:t>
            </a:r>
            <a:r>
              <a:rPr lang="en-US" altLang="zh-CN" sz="1400" dirty="0"/>
              <a:t>0.84mm</a:t>
            </a:r>
            <a:r>
              <a:rPr lang="zh-CN" altLang="zh-CN" sz="1400" dirty="0"/>
              <a:t>，填充色和轮廓色均为（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）效果如图</a:t>
            </a:r>
            <a:r>
              <a:rPr lang="en-US" altLang="zh-CN" sz="1400" dirty="0"/>
              <a:t>8-160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Step17</a:t>
            </a:r>
            <a:r>
              <a:rPr lang="zh-CN" altLang="zh-CN" sz="1400" dirty="0"/>
              <a:t>】选择“矩形工具”绘制宽为</a:t>
            </a:r>
            <a:r>
              <a:rPr lang="en-US" altLang="zh-CN" sz="1400" dirty="0"/>
              <a:t>2.5mm</a:t>
            </a:r>
            <a:r>
              <a:rPr lang="zh-CN" altLang="zh-CN" sz="1400" dirty="0"/>
              <a:t>的长方形，选择属性栏“圆角”按钮，调整“转角半径”为</a:t>
            </a:r>
            <a:r>
              <a:rPr lang="en-US" altLang="zh-CN" sz="1400" dirty="0"/>
              <a:t>1.2mm</a:t>
            </a:r>
            <a:r>
              <a:rPr lang="zh-CN" altLang="zh-CN" sz="1400" dirty="0"/>
              <a:t>，如图</a:t>
            </a:r>
            <a:r>
              <a:rPr lang="en-US" altLang="zh-CN" sz="1400" dirty="0"/>
              <a:t>8-161</a:t>
            </a:r>
            <a:r>
              <a:rPr lang="zh-CN" altLang="zh-CN" sz="1400" dirty="0"/>
              <a:t>所示。填充色和轮廓色均为（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），如图</a:t>
            </a:r>
            <a:r>
              <a:rPr lang="en-US" altLang="zh-CN" sz="1400" dirty="0"/>
              <a:t>8-162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Step18</a:t>
            </a:r>
            <a:r>
              <a:rPr lang="zh-CN" altLang="zh-CN" sz="1400" dirty="0"/>
              <a:t>】选择圆角矩形，分别复制两份，并旋转放置到如图</a:t>
            </a:r>
            <a:r>
              <a:rPr lang="en-US" altLang="zh-CN" sz="1400" dirty="0"/>
              <a:t>8-163</a:t>
            </a:r>
            <a:r>
              <a:rPr lang="zh-CN" altLang="zh-CN" sz="1400" dirty="0"/>
              <a:t>所示位置。按快捷键（</a:t>
            </a:r>
            <a:r>
              <a:rPr lang="en-US" altLang="zh-CN" sz="1400" dirty="0" err="1"/>
              <a:t>ctrl+G</a:t>
            </a:r>
            <a:r>
              <a:rPr lang="zh-CN" altLang="zh-CN" sz="1400" dirty="0"/>
              <a:t>）对三个圆角矩形进行编组。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Step19</a:t>
            </a:r>
            <a:r>
              <a:rPr lang="zh-CN" altLang="zh-CN" sz="1400" dirty="0"/>
              <a:t>】选择“椭圆形工具”以小正方形为中心，按住</a:t>
            </a:r>
            <a:r>
              <a:rPr lang="en-US" altLang="zh-CN" sz="1400" dirty="0" err="1"/>
              <a:t>shift+ctrl</a:t>
            </a:r>
            <a:r>
              <a:rPr lang="zh-CN" altLang="zh-CN" sz="1400" dirty="0"/>
              <a:t>组合键从中心进行等比画圆，得到如图</a:t>
            </a:r>
            <a:r>
              <a:rPr lang="en-US" altLang="zh-CN" sz="1400" dirty="0"/>
              <a:t>8-164</a:t>
            </a:r>
            <a:r>
              <a:rPr lang="zh-CN" altLang="zh-CN" sz="1400" dirty="0"/>
              <a:t>所示正圆。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Step20</a:t>
            </a:r>
            <a:r>
              <a:rPr lang="zh-CN" altLang="zh-CN" sz="1400" dirty="0"/>
              <a:t>】选择黑色圆形，执行“窗口</a:t>
            </a:r>
            <a:r>
              <a:rPr lang="en-US" altLang="zh-CN" sz="1400" dirty="0"/>
              <a:t>-</a:t>
            </a:r>
            <a:r>
              <a:rPr lang="zh-CN" altLang="zh-CN" sz="1400" dirty="0"/>
              <a:t>泊坞窗</a:t>
            </a:r>
            <a:r>
              <a:rPr lang="en-US" altLang="zh-CN" sz="1400" dirty="0"/>
              <a:t>-</a:t>
            </a:r>
            <a:r>
              <a:rPr lang="zh-CN" altLang="zh-CN" sz="1400" dirty="0"/>
              <a:t>造型”弹出造型泊坞窗，选择“修剪”命令，不“保留原始源对象”和“保留原目标对象”，单击右下角“修剪”按钮，将指针指向要修剪的对象进行单击，得到如图</a:t>
            </a:r>
            <a:r>
              <a:rPr lang="en-US" altLang="zh-CN" sz="1400" dirty="0"/>
              <a:t>8-165</a:t>
            </a:r>
            <a:r>
              <a:rPr lang="zh-CN" altLang="zh-CN" sz="1400" dirty="0"/>
              <a:t>所示效果。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Step21</a:t>
            </a:r>
            <a:r>
              <a:rPr lang="zh-CN" altLang="zh-CN" sz="1400" dirty="0"/>
              <a:t>】将整个标志进行编组（</a:t>
            </a:r>
            <a:r>
              <a:rPr lang="en-US" altLang="zh-CN" sz="1400" dirty="0" err="1"/>
              <a:t>ctrl+G</a:t>
            </a:r>
            <a:r>
              <a:rPr lang="zh-CN" altLang="zh-CN" sz="1400" dirty="0"/>
              <a:t>）将轮廓色和填充色均填充为</a:t>
            </a:r>
            <a:r>
              <a:rPr lang="en-US" altLang="zh-CN" sz="1400" dirty="0"/>
              <a:t>50%</a:t>
            </a:r>
            <a:r>
              <a:rPr lang="zh-CN" altLang="zh-CN" sz="1400" dirty="0"/>
              <a:t>黑，调整大小并放到合适位置，如图</a:t>
            </a:r>
            <a:r>
              <a:rPr lang="en-US" altLang="zh-CN" sz="1400" dirty="0"/>
              <a:t>8-166</a:t>
            </a:r>
            <a:r>
              <a:rPr lang="zh-CN" altLang="zh-CN" sz="1400" dirty="0"/>
              <a:t>所示。至此名片反面制作完成。</a:t>
            </a:r>
          </a:p>
          <a:p>
            <a:endParaRPr lang="zh-CN" altLang="en-US" sz="14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36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1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6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50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55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6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6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8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Group 1"/>
          <p:cNvGrpSpPr>
            <a:grpSpLocks noChangeAspect="1"/>
          </p:cNvGrpSpPr>
          <p:nvPr/>
        </p:nvGrpSpPr>
        <p:grpSpPr bwMode="auto">
          <a:xfrm>
            <a:off x="5906140" y="817174"/>
            <a:ext cx="1166813" cy="1063625"/>
            <a:chOff x="2873" y="8552"/>
            <a:chExt cx="1592" cy="1452"/>
          </a:xfrm>
        </p:grpSpPr>
        <p:sp>
          <p:nvSpPr>
            <p:cNvPr id="15" name="AutoShape 4"/>
            <p:cNvSpPr>
              <a:spLocks noChangeAspect="1" noChangeArrowheads="1" noTextEdit="1"/>
            </p:cNvSpPr>
            <p:nvPr/>
          </p:nvSpPr>
          <p:spPr bwMode="auto">
            <a:xfrm>
              <a:off x="2873" y="8552"/>
              <a:ext cx="1592" cy="1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435" name="Picture 3" descr="1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" y="8637"/>
              <a:ext cx="1392" cy="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2"/>
            <p:cNvSpPr txBox="1">
              <a:spLocks noChangeArrowheads="1"/>
            </p:cNvSpPr>
            <p:nvPr/>
          </p:nvSpPr>
          <p:spPr bwMode="auto">
            <a:xfrm>
              <a:off x="3172" y="9665"/>
              <a:ext cx="952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9" name="Group 7"/>
          <p:cNvGrpSpPr>
            <a:grpSpLocks noChangeAspect="1"/>
          </p:cNvGrpSpPr>
          <p:nvPr/>
        </p:nvGrpSpPr>
        <p:grpSpPr bwMode="auto">
          <a:xfrm>
            <a:off x="7072954" y="786930"/>
            <a:ext cx="1402486" cy="1108417"/>
            <a:chOff x="1800" y="12726"/>
            <a:chExt cx="2636" cy="2083"/>
          </a:xfrm>
        </p:grpSpPr>
        <p:sp>
          <p:nvSpPr>
            <p:cNvPr id="21" name="AutoShape 10"/>
            <p:cNvSpPr>
              <a:spLocks noChangeAspect="1" noChangeArrowheads="1" noTextEdit="1"/>
            </p:cNvSpPr>
            <p:nvPr/>
          </p:nvSpPr>
          <p:spPr bwMode="auto">
            <a:xfrm>
              <a:off x="1800" y="12726"/>
              <a:ext cx="2636" cy="20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441" name="Picture 9" descr="1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3" y="12828"/>
              <a:ext cx="2450" cy="1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 Box 8"/>
            <p:cNvSpPr txBox="1">
              <a:spLocks noChangeArrowheads="1"/>
            </p:cNvSpPr>
            <p:nvPr/>
          </p:nvSpPr>
          <p:spPr bwMode="auto">
            <a:xfrm>
              <a:off x="2610" y="14376"/>
              <a:ext cx="1395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8-159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5" name="Group 13"/>
          <p:cNvGrpSpPr>
            <a:grpSpLocks noChangeAspect="1"/>
          </p:cNvGrpSpPr>
          <p:nvPr/>
        </p:nvGrpSpPr>
        <p:grpSpPr bwMode="auto">
          <a:xfrm>
            <a:off x="8523632" y="810875"/>
            <a:ext cx="1391968" cy="1133751"/>
            <a:chOff x="2873" y="10630"/>
            <a:chExt cx="2511" cy="2046"/>
          </a:xfrm>
        </p:grpSpPr>
        <p:sp>
          <p:nvSpPr>
            <p:cNvPr id="26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873" y="10630"/>
              <a:ext cx="2511" cy="20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447" name="Picture 15" descr="1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8" y="10710"/>
              <a:ext cx="2297" cy="1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 Box 14"/>
            <p:cNvSpPr txBox="1">
              <a:spLocks noChangeArrowheads="1"/>
            </p:cNvSpPr>
            <p:nvPr/>
          </p:nvSpPr>
          <p:spPr bwMode="auto">
            <a:xfrm>
              <a:off x="3700" y="12337"/>
              <a:ext cx="1294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0" name="Group 19"/>
          <p:cNvGrpSpPr>
            <a:grpSpLocks noChangeAspect="1"/>
          </p:cNvGrpSpPr>
          <p:nvPr/>
        </p:nvGrpSpPr>
        <p:grpSpPr bwMode="auto">
          <a:xfrm>
            <a:off x="5906140" y="1917040"/>
            <a:ext cx="1427163" cy="1582738"/>
            <a:chOff x="1800" y="1518"/>
            <a:chExt cx="2248" cy="2493"/>
          </a:xfrm>
        </p:grpSpPr>
        <p:sp>
          <p:nvSpPr>
            <p:cNvPr id="31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800" y="1518"/>
              <a:ext cx="2248" cy="2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453" name="Picture 21" descr="1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" y="1591"/>
              <a:ext cx="2039" cy="2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9" name="Text Box 20"/>
            <p:cNvSpPr txBox="1">
              <a:spLocks noChangeArrowheads="1"/>
            </p:cNvSpPr>
            <p:nvPr/>
          </p:nvSpPr>
          <p:spPr bwMode="auto">
            <a:xfrm>
              <a:off x="2390" y="3620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345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51" name="Group 25"/>
          <p:cNvGrpSpPr>
            <a:grpSpLocks noChangeAspect="1"/>
          </p:cNvGrpSpPr>
          <p:nvPr/>
        </p:nvGrpSpPr>
        <p:grpSpPr bwMode="auto">
          <a:xfrm>
            <a:off x="7333303" y="1917040"/>
            <a:ext cx="1362075" cy="1597025"/>
            <a:chOff x="1800" y="4018"/>
            <a:chExt cx="2146" cy="2516"/>
          </a:xfrm>
        </p:grpSpPr>
        <p:sp>
          <p:nvSpPr>
            <p:cNvPr id="1435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800" y="4018"/>
              <a:ext cx="2146" cy="2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459" name="Picture 27" descr="2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2" y="4060"/>
              <a:ext cx="1999" cy="2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3" name="Text Box 26"/>
            <p:cNvSpPr txBox="1">
              <a:spLocks noChangeArrowheads="1"/>
            </p:cNvSpPr>
            <p:nvPr/>
          </p:nvSpPr>
          <p:spPr bwMode="auto">
            <a:xfrm>
              <a:off x="2390" y="6101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2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3" name="Group 31"/>
          <p:cNvGrpSpPr>
            <a:grpSpLocks noChangeAspect="1"/>
          </p:cNvGrpSpPr>
          <p:nvPr/>
        </p:nvGrpSpPr>
        <p:grpSpPr bwMode="auto">
          <a:xfrm>
            <a:off x="8657921" y="1981200"/>
            <a:ext cx="1901825" cy="1828800"/>
            <a:chOff x="2873" y="4001"/>
            <a:chExt cx="2596" cy="2496"/>
          </a:xfrm>
        </p:grpSpPr>
        <p:sp>
          <p:nvSpPr>
            <p:cNvPr id="44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873" y="4001"/>
              <a:ext cx="2596" cy="2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465" name="Picture 33" descr="2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5" y="4064"/>
              <a:ext cx="2402" cy="2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 Box 32"/>
            <p:cNvSpPr txBox="1">
              <a:spLocks noChangeArrowheads="1"/>
            </p:cNvSpPr>
            <p:nvPr/>
          </p:nvSpPr>
          <p:spPr bwMode="auto">
            <a:xfrm>
              <a:off x="3709" y="6084"/>
              <a:ext cx="952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6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7" name="Group 37"/>
          <p:cNvGrpSpPr>
            <a:grpSpLocks noChangeAspect="1"/>
          </p:cNvGrpSpPr>
          <p:nvPr/>
        </p:nvGrpSpPr>
        <p:grpSpPr bwMode="auto">
          <a:xfrm>
            <a:off x="6028501" y="3516653"/>
            <a:ext cx="1444625" cy="1543050"/>
            <a:chOff x="4800" y="6998"/>
            <a:chExt cx="2275" cy="2430"/>
          </a:xfrm>
        </p:grpSpPr>
        <p:sp>
          <p:nvSpPr>
            <p:cNvPr id="48" name="AutoShape 40"/>
            <p:cNvSpPr>
              <a:spLocks noChangeAspect="1" noChangeArrowheads="1" noTextEdit="1"/>
            </p:cNvSpPr>
            <p:nvPr/>
          </p:nvSpPr>
          <p:spPr bwMode="auto">
            <a:xfrm>
              <a:off x="4800" y="6998"/>
              <a:ext cx="2275" cy="24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471" name="Picture 39" descr="2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8" y="7071"/>
              <a:ext cx="2040" cy="19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 Box 38"/>
            <p:cNvSpPr txBox="1">
              <a:spLocks noChangeArrowheads="1"/>
            </p:cNvSpPr>
            <p:nvPr/>
          </p:nvSpPr>
          <p:spPr bwMode="auto">
            <a:xfrm>
              <a:off x="5390" y="9009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" name="Group 43"/>
          <p:cNvGrpSpPr>
            <a:grpSpLocks noChangeAspect="1"/>
          </p:cNvGrpSpPr>
          <p:nvPr/>
        </p:nvGrpSpPr>
        <p:grpSpPr bwMode="auto">
          <a:xfrm>
            <a:off x="7477233" y="3530940"/>
            <a:ext cx="1616075" cy="1514475"/>
            <a:chOff x="1800" y="9608"/>
            <a:chExt cx="2546" cy="2386"/>
          </a:xfrm>
        </p:grpSpPr>
        <p:sp>
          <p:nvSpPr>
            <p:cNvPr id="52" name="AutoShape 46"/>
            <p:cNvSpPr>
              <a:spLocks noChangeAspect="1" noChangeArrowheads="1" noTextEdit="1"/>
            </p:cNvSpPr>
            <p:nvPr/>
          </p:nvSpPr>
          <p:spPr bwMode="auto">
            <a:xfrm>
              <a:off x="1800" y="9608"/>
              <a:ext cx="2546" cy="2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477" name="Picture 45" descr="2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8" y="9691"/>
              <a:ext cx="2290" cy="18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Text Box 44"/>
            <p:cNvSpPr txBox="1">
              <a:spLocks noChangeArrowheads="1"/>
            </p:cNvSpPr>
            <p:nvPr/>
          </p:nvSpPr>
          <p:spPr bwMode="auto">
            <a:xfrm>
              <a:off x="2481" y="11561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4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5" name="Group 50"/>
          <p:cNvGrpSpPr>
            <a:grpSpLocks noChangeAspect="1"/>
          </p:cNvGrpSpPr>
          <p:nvPr/>
        </p:nvGrpSpPr>
        <p:grpSpPr bwMode="auto">
          <a:xfrm>
            <a:off x="6412554" y="4937919"/>
            <a:ext cx="2828925" cy="1906588"/>
            <a:chOff x="1800" y="10189"/>
            <a:chExt cx="4456" cy="3002"/>
          </a:xfrm>
        </p:grpSpPr>
        <p:sp>
          <p:nvSpPr>
            <p:cNvPr id="56" name="AutoShape 53"/>
            <p:cNvSpPr>
              <a:spLocks noChangeAspect="1" noChangeArrowheads="1" noTextEdit="1"/>
            </p:cNvSpPr>
            <p:nvPr/>
          </p:nvSpPr>
          <p:spPr bwMode="auto">
            <a:xfrm>
              <a:off x="1800" y="10189"/>
              <a:ext cx="4456" cy="30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484" name="Picture 52" descr="2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" y="10203"/>
              <a:ext cx="4280" cy="2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Text Box 51"/>
            <p:cNvSpPr txBox="1">
              <a:spLocks noChangeArrowheads="1"/>
            </p:cNvSpPr>
            <p:nvPr/>
          </p:nvSpPr>
          <p:spPr bwMode="auto">
            <a:xfrm>
              <a:off x="3449" y="12758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66771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10056884" y="235752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884456"/>
            <a:ext cx="1680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三、任务实现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3140" y="1195835"/>
            <a:ext cx="5553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</a:rPr>
              <a:t>4.</a:t>
            </a:r>
            <a:r>
              <a:rPr lang="zh-CN" altLang="zh-CN" sz="1400" dirty="0">
                <a:solidFill>
                  <a:srgbClr val="C00000"/>
                </a:solidFill>
              </a:rPr>
              <a:t>制作名片正面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Step22</a:t>
            </a:r>
            <a:r>
              <a:rPr lang="zh-CN" altLang="zh-CN" sz="1400" dirty="0"/>
              <a:t>】在面板正下方添加“页</a:t>
            </a:r>
            <a:r>
              <a:rPr lang="en-US" altLang="zh-CN" sz="1400" dirty="0"/>
              <a:t>2</a:t>
            </a:r>
            <a:r>
              <a:rPr lang="zh-CN" altLang="zh-CN" sz="1400" dirty="0"/>
              <a:t>”得到一张新的画布，双击“矩形工具”创建一个与页面大小相等的矩形，填充色设置为浅绿色（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5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35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）无轮廓色，如图</a:t>
            </a:r>
            <a:r>
              <a:rPr lang="en-US" altLang="zh-CN" sz="1400" dirty="0"/>
              <a:t>8-167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Step23</a:t>
            </a:r>
            <a:r>
              <a:rPr lang="zh-CN" altLang="zh-CN" sz="1400" dirty="0"/>
              <a:t>】按快捷键（</a:t>
            </a:r>
            <a:r>
              <a:rPr lang="en-US" altLang="zh-CN" sz="1400" dirty="0" err="1"/>
              <a:t>ctrl+C</a:t>
            </a:r>
            <a:r>
              <a:rPr lang="zh-CN" altLang="zh-CN" sz="1400" dirty="0"/>
              <a:t>）复制页</a:t>
            </a:r>
            <a:r>
              <a:rPr lang="en-US" altLang="zh-CN" sz="1400" dirty="0"/>
              <a:t>1</a:t>
            </a:r>
            <a:r>
              <a:rPr lang="zh-CN" altLang="zh-CN" sz="1400" dirty="0"/>
              <a:t>中标志，回到页</a:t>
            </a:r>
            <a:r>
              <a:rPr lang="en-US" altLang="zh-CN" sz="1400" dirty="0"/>
              <a:t>2 </a:t>
            </a:r>
            <a:r>
              <a:rPr lang="zh-CN" altLang="zh-CN" sz="1400" dirty="0"/>
              <a:t>进行（</a:t>
            </a:r>
            <a:r>
              <a:rPr lang="en-US" altLang="zh-CN" sz="1400" dirty="0" err="1"/>
              <a:t>ctrl+V</a:t>
            </a:r>
            <a:r>
              <a:rPr lang="zh-CN" altLang="zh-CN" sz="1400" dirty="0"/>
              <a:t>）粘贴，得到“零点一”标志，填充色和轮廓色均为（</a:t>
            </a:r>
            <a:r>
              <a:rPr lang="en-US" altLang="zh-CN" sz="1400" dirty="0"/>
              <a:t>CMYK</a:t>
            </a:r>
            <a:r>
              <a:rPr lang="zh-CN" altLang="zh-CN" sz="1400" dirty="0"/>
              <a:t>：</a:t>
            </a:r>
            <a:r>
              <a:rPr lang="en-US" altLang="zh-CN" sz="1400" dirty="0"/>
              <a:t>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100</a:t>
            </a:r>
            <a:r>
              <a:rPr lang="zh-CN" altLang="zh-CN" sz="1400" dirty="0"/>
              <a:t>、</a:t>
            </a:r>
            <a:r>
              <a:rPr lang="en-US" altLang="zh-CN" sz="1400" dirty="0"/>
              <a:t>0</a:t>
            </a:r>
            <a:r>
              <a:rPr lang="zh-CN" altLang="zh-CN" sz="1400" dirty="0"/>
              <a:t>）调整大小及位置如图</a:t>
            </a:r>
            <a:r>
              <a:rPr lang="en-US" altLang="zh-CN" sz="1400" dirty="0"/>
              <a:t>8-168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【</a:t>
            </a:r>
            <a:r>
              <a:rPr lang="en-US" altLang="zh-CN" sz="1400" dirty="0"/>
              <a:t>Step24</a:t>
            </a:r>
            <a:r>
              <a:rPr lang="zh-CN" altLang="zh-CN" sz="1400" dirty="0"/>
              <a:t>】选择“文字工具”输入“零点一”字样，字体设置为“造字工房映画（非商用）常规体”字体填充色为黑色，无轮廓色，并选择“形状工具”调整字间距，如图</a:t>
            </a:r>
            <a:r>
              <a:rPr lang="en-US" altLang="zh-CN" sz="1400" dirty="0"/>
              <a:t>8-169</a:t>
            </a:r>
            <a:r>
              <a:rPr lang="zh-CN" altLang="zh-CN" sz="1400" dirty="0"/>
              <a:t>所示。至此名片制作完成。</a:t>
            </a:r>
          </a:p>
          <a:p>
            <a:endParaRPr lang="zh-CN" altLang="en-US" sz="14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36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1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6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50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55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6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6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8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5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2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4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38" name="Group 1"/>
          <p:cNvGrpSpPr>
            <a:grpSpLocks noChangeAspect="1"/>
          </p:cNvGrpSpPr>
          <p:nvPr/>
        </p:nvGrpSpPr>
        <p:grpSpPr bwMode="auto">
          <a:xfrm>
            <a:off x="6290512" y="884456"/>
            <a:ext cx="2411413" cy="1738313"/>
            <a:chOff x="1800" y="1479"/>
            <a:chExt cx="3797" cy="2737"/>
          </a:xfrm>
        </p:grpSpPr>
        <p:sp>
          <p:nvSpPr>
            <p:cNvPr id="14340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00" y="1479"/>
              <a:ext cx="3797" cy="2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459" name="Picture 3" descr="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0" y="1479"/>
              <a:ext cx="3680" cy="2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2" name="Text Box 2"/>
            <p:cNvSpPr txBox="1">
              <a:spLocks noChangeArrowheads="1"/>
            </p:cNvSpPr>
            <p:nvPr/>
          </p:nvSpPr>
          <p:spPr bwMode="auto">
            <a:xfrm>
              <a:off x="3114" y="3755"/>
              <a:ext cx="1099" cy="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343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44" name="Group 7"/>
          <p:cNvGrpSpPr>
            <a:grpSpLocks noChangeAspect="1"/>
          </p:cNvGrpSpPr>
          <p:nvPr/>
        </p:nvGrpSpPr>
        <p:grpSpPr bwMode="auto">
          <a:xfrm>
            <a:off x="5936768" y="2996952"/>
            <a:ext cx="2376488" cy="1684338"/>
            <a:chOff x="1800" y="6199"/>
            <a:chExt cx="3743" cy="2653"/>
          </a:xfrm>
        </p:grpSpPr>
        <p:sp>
          <p:nvSpPr>
            <p:cNvPr id="14347" name="AutoShape 10"/>
            <p:cNvSpPr>
              <a:spLocks noChangeAspect="1" noChangeArrowheads="1" noTextEdit="1"/>
            </p:cNvSpPr>
            <p:nvPr/>
          </p:nvSpPr>
          <p:spPr bwMode="auto">
            <a:xfrm>
              <a:off x="1800" y="6199"/>
              <a:ext cx="3743" cy="26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465" name="Picture 9" descr="2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2" y="6199"/>
              <a:ext cx="3633" cy="2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8" name="Text Box 8"/>
            <p:cNvSpPr txBox="1">
              <a:spLocks noChangeArrowheads="1"/>
            </p:cNvSpPr>
            <p:nvPr/>
          </p:nvSpPr>
          <p:spPr bwMode="auto">
            <a:xfrm>
              <a:off x="3149" y="8405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34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52" name="Group 13"/>
          <p:cNvGrpSpPr>
            <a:grpSpLocks noChangeAspect="1"/>
          </p:cNvGrpSpPr>
          <p:nvPr/>
        </p:nvGrpSpPr>
        <p:grpSpPr bwMode="auto">
          <a:xfrm>
            <a:off x="8875467" y="2845217"/>
            <a:ext cx="2384425" cy="1676400"/>
            <a:chOff x="1800" y="8934"/>
            <a:chExt cx="3755" cy="2639"/>
          </a:xfrm>
        </p:grpSpPr>
        <p:sp>
          <p:nvSpPr>
            <p:cNvPr id="14353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800" y="8934"/>
              <a:ext cx="3755" cy="2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471" name="Picture 15" descr="2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2" y="8946"/>
              <a:ext cx="3753" cy="2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4" name="Text Box 14"/>
            <p:cNvSpPr txBox="1">
              <a:spLocks noChangeArrowheads="1"/>
            </p:cNvSpPr>
            <p:nvPr/>
          </p:nvSpPr>
          <p:spPr bwMode="auto">
            <a:xfrm>
              <a:off x="3111" y="11182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19514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36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1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6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50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55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6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6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8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5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2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4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3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2551" y="670029"/>
            <a:ext cx="24482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2400"/>
              </a:spcAft>
            </a:pPr>
            <a:r>
              <a:rPr lang="zh-CN" altLang="en-US" sz="6000" dirty="0">
                <a:solidFill>
                  <a:prstClr val="black"/>
                </a:solidFill>
              </a:rPr>
              <a:t>作业</a:t>
            </a:r>
            <a:r>
              <a:rPr lang="zh-CN" altLang="en-US" sz="8000" dirty="0">
                <a:solidFill>
                  <a:prstClr val="black"/>
                </a:solidFill>
              </a:rPr>
              <a:t>：</a:t>
            </a:r>
            <a:endParaRPr lang="en-US" altLang="zh-CN" sz="8000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3268" y="1916832"/>
            <a:ext cx="34016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8.4</a:t>
            </a:r>
            <a:r>
              <a:rPr lang="zh-CN" altLang="zh-CN" b="1" dirty="0">
                <a:solidFill>
                  <a:srgbClr val="FF0000"/>
                </a:solidFill>
              </a:rPr>
              <a:t>课堂练习——制作吊</a:t>
            </a:r>
            <a:r>
              <a:rPr lang="zh-CN" altLang="zh-CN" b="1" dirty="0" smtClean="0">
                <a:solidFill>
                  <a:srgbClr val="FF0000"/>
                </a:solidFill>
              </a:rPr>
              <a:t>牌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endParaRPr lang="zh-CN" altLang="zh-CN" b="1" dirty="0">
              <a:solidFill>
                <a:srgbClr val="FF0000"/>
              </a:solidFill>
            </a:endParaRPr>
          </a:p>
          <a:p>
            <a:r>
              <a:rPr lang="zh-CN" altLang="zh-CN" dirty="0"/>
              <a:t>案例提示：使用“透明度”、“造型”、“矩形工具”、“贝塞尔”、“形状工具”、“文字工具”等完成吊牌绘制，如图</a:t>
            </a:r>
            <a:r>
              <a:rPr lang="en-US" altLang="zh-CN" dirty="0"/>
              <a:t>8-170</a:t>
            </a:r>
            <a:r>
              <a:rPr lang="zh-CN" altLang="zh-CN" dirty="0"/>
              <a:t>所示。</a:t>
            </a:r>
            <a:endParaRPr lang="zh-CN" altLang="en-US" dirty="0"/>
          </a:p>
        </p:txBody>
      </p:sp>
      <p:pic>
        <p:nvPicPr>
          <p:cNvPr id="20482" name="Picture 2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88" y="4077072"/>
            <a:ext cx="305593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082951" y="805052"/>
            <a:ext cx="8145178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</a:rPr>
              <a:t>8.5</a:t>
            </a:r>
            <a:r>
              <a:rPr lang="zh-CN" altLang="zh-CN" b="1" dirty="0">
                <a:solidFill>
                  <a:srgbClr val="FF0000"/>
                </a:solidFill>
              </a:rPr>
              <a:t>课后练习——制作促销海报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sz="1400" dirty="0" smtClean="0"/>
              <a:t>一</a:t>
            </a:r>
            <a:r>
              <a:rPr lang="zh-CN" altLang="zh-CN" sz="1400" dirty="0" smtClean="0"/>
              <a:t>、</a:t>
            </a:r>
            <a:r>
              <a:rPr lang="zh-CN" altLang="zh-CN" sz="1400" dirty="0"/>
              <a:t>填空题</a:t>
            </a:r>
          </a:p>
          <a:p>
            <a:r>
              <a:rPr lang="en-US" altLang="zh-CN" sz="1400" dirty="0"/>
              <a:t>1</a:t>
            </a:r>
            <a:r>
              <a:rPr lang="zh-CN" altLang="zh-CN" sz="1400" dirty="0"/>
              <a:t>、在色彩模式中，</a:t>
            </a:r>
            <a:r>
              <a:rPr lang="en-US" altLang="zh-CN" sz="1400" dirty="0"/>
              <a:t>________</a:t>
            </a:r>
            <a:r>
              <a:rPr lang="zh-CN" altLang="zh-CN" sz="1400" dirty="0"/>
              <a:t>是使用最广泛的一种模式，</a:t>
            </a:r>
            <a:r>
              <a:rPr lang="en-US" altLang="zh-CN" sz="1400" dirty="0"/>
              <a:t>_______</a:t>
            </a:r>
            <a:r>
              <a:rPr lang="zh-CN" altLang="zh-CN" sz="1400" dirty="0"/>
              <a:t>是最佳打印模式。</a:t>
            </a:r>
          </a:p>
          <a:p>
            <a:r>
              <a:rPr lang="en-US" altLang="zh-CN" sz="1400" dirty="0"/>
              <a:t>2</a:t>
            </a:r>
            <a:r>
              <a:rPr lang="zh-CN" altLang="zh-CN" sz="1400" dirty="0"/>
              <a:t>、在</a:t>
            </a:r>
            <a:r>
              <a:rPr lang="en-US" altLang="zh-CN" sz="1400" dirty="0" err="1"/>
              <a:t>CorelDRAW</a:t>
            </a:r>
            <a:r>
              <a:rPr lang="en-US" altLang="zh-CN" sz="1400" dirty="0"/>
              <a:t> X7</a:t>
            </a:r>
            <a:r>
              <a:rPr lang="zh-CN" altLang="zh-CN" sz="1400" dirty="0"/>
              <a:t>中手绘工具的快捷键是</a:t>
            </a:r>
            <a:r>
              <a:rPr lang="en-US" altLang="zh-CN" sz="1400" dirty="0"/>
              <a:t>________</a:t>
            </a:r>
            <a:r>
              <a:rPr lang="zh-CN" altLang="zh-CN" sz="1400" dirty="0"/>
              <a:t>。</a:t>
            </a:r>
          </a:p>
          <a:p>
            <a:r>
              <a:rPr lang="en-US" altLang="zh-CN" sz="1400" dirty="0"/>
              <a:t>3</a:t>
            </a:r>
            <a:r>
              <a:rPr lang="zh-CN" altLang="zh-CN" sz="1400" dirty="0"/>
              <a:t>、在</a:t>
            </a:r>
            <a:r>
              <a:rPr lang="en-US" altLang="zh-CN" sz="1400" dirty="0" err="1"/>
              <a:t>CorelDRAW</a:t>
            </a:r>
            <a:r>
              <a:rPr lang="en-US" altLang="zh-CN" sz="1400" dirty="0"/>
              <a:t> X7</a:t>
            </a:r>
            <a:r>
              <a:rPr lang="zh-CN" altLang="zh-CN" sz="1400" dirty="0"/>
              <a:t>中若想查看对象的属性，应该在</a:t>
            </a:r>
            <a:r>
              <a:rPr lang="en-US" altLang="zh-CN" sz="1400" dirty="0"/>
              <a:t>________</a:t>
            </a:r>
            <a:r>
              <a:rPr lang="zh-CN" altLang="zh-CN" sz="1400" dirty="0"/>
              <a:t>泊坞窗中查看。</a:t>
            </a:r>
          </a:p>
          <a:p>
            <a:r>
              <a:rPr lang="en-US" altLang="zh-CN" sz="1400" dirty="0"/>
              <a:t>4</a:t>
            </a:r>
            <a:r>
              <a:rPr lang="zh-CN" altLang="zh-CN" sz="1400" dirty="0"/>
              <a:t>、为图形添加交互式阴影效果的羽化方向有向外、向内、中间和</a:t>
            </a:r>
            <a:r>
              <a:rPr lang="en-US" altLang="zh-CN" sz="1400" dirty="0"/>
              <a:t>_______</a:t>
            </a:r>
            <a:r>
              <a:rPr lang="zh-CN" altLang="zh-CN" sz="1400" dirty="0"/>
              <a:t>。</a:t>
            </a:r>
          </a:p>
          <a:p>
            <a:r>
              <a:rPr lang="en-US" altLang="zh-CN" sz="1400" dirty="0"/>
              <a:t>5</a:t>
            </a:r>
            <a:r>
              <a:rPr lang="zh-CN" altLang="zh-CN" sz="1400" dirty="0"/>
              <a:t>、交互式变形工具包括“推拉变形”、“拉链变形”和</a:t>
            </a:r>
            <a:r>
              <a:rPr lang="en-US" altLang="zh-CN" sz="1400" dirty="0"/>
              <a:t>_______</a:t>
            </a:r>
            <a:r>
              <a:rPr lang="zh-CN" altLang="zh-CN" sz="1400" dirty="0"/>
              <a:t>三种方式。</a:t>
            </a:r>
          </a:p>
          <a:p>
            <a:r>
              <a:rPr lang="zh-CN" altLang="zh-CN" sz="1400" dirty="0"/>
              <a:t>二、选择题</a:t>
            </a:r>
          </a:p>
          <a:p>
            <a:r>
              <a:rPr lang="en-US" altLang="zh-CN" sz="1400" dirty="0"/>
              <a:t>1</a:t>
            </a:r>
            <a:r>
              <a:rPr lang="zh-CN" altLang="zh-CN" sz="1400" dirty="0"/>
              <a:t>、使用挑选工具双击，可以</a:t>
            </a:r>
            <a:r>
              <a:rPr lang="en-US" altLang="zh-CN" sz="1400" dirty="0"/>
              <a:t>_______</a:t>
            </a:r>
            <a:r>
              <a:rPr lang="zh-CN" altLang="zh-CN" sz="1400" dirty="0"/>
              <a:t>。</a:t>
            </a:r>
          </a:p>
          <a:p>
            <a:r>
              <a:rPr lang="en-US" altLang="zh-CN" sz="1400" dirty="0"/>
              <a:t>A</a:t>
            </a:r>
            <a:r>
              <a:rPr lang="zh-CN" altLang="zh-CN" sz="1400" dirty="0"/>
              <a:t>、选择所有对象</a:t>
            </a:r>
            <a:r>
              <a:rPr lang="en-US" altLang="zh-CN" sz="1400" dirty="0"/>
              <a:t>      B</a:t>
            </a:r>
            <a:r>
              <a:rPr lang="zh-CN" altLang="zh-CN" sz="1400" dirty="0"/>
              <a:t>、选择当前页对象</a:t>
            </a:r>
            <a:r>
              <a:rPr lang="en-US" altLang="zh-CN" sz="1400" dirty="0"/>
              <a:t>    C</a:t>
            </a:r>
            <a:r>
              <a:rPr lang="zh-CN" altLang="zh-CN" sz="1400" dirty="0"/>
              <a:t>、修改选择工具属性 </a:t>
            </a:r>
            <a:r>
              <a:rPr lang="en-US" altLang="zh-CN" sz="1400" dirty="0"/>
              <a:t> D</a:t>
            </a:r>
            <a:r>
              <a:rPr lang="zh-CN" altLang="zh-CN" sz="1400" dirty="0"/>
              <a:t>、选择当前页面所有对象</a:t>
            </a:r>
          </a:p>
          <a:p>
            <a:r>
              <a:rPr lang="en-US" altLang="zh-CN" sz="1400" dirty="0"/>
              <a:t>2</a:t>
            </a:r>
            <a:r>
              <a:rPr lang="zh-CN" altLang="zh-CN" sz="1400" dirty="0"/>
              <a:t>、要创建两个对象的颜色和形状过度效果，应选用</a:t>
            </a:r>
            <a:r>
              <a:rPr lang="en-US" altLang="zh-CN" sz="1400" dirty="0"/>
              <a:t>________</a:t>
            </a:r>
            <a:r>
              <a:rPr lang="zh-CN" altLang="zh-CN" sz="1400" dirty="0"/>
              <a:t>。</a:t>
            </a:r>
          </a:p>
          <a:p>
            <a:r>
              <a:rPr lang="en-US" altLang="zh-CN" sz="1400" dirty="0"/>
              <a:t>A</a:t>
            </a:r>
            <a:r>
              <a:rPr lang="zh-CN" altLang="zh-CN" sz="1400" dirty="0"/>
              <a:t>、互动式渐变工具</a:t>
            </a:r>
            <a:r>
              <a:rPr lang="en-US" altLang="zh-CN" sz="1400" dirty="0"/>
              <a:t>    B</a:t>
            </a:r>
            <a:r>
              <a:rPr lang="zh-CN" altLang="zh-CN" sz="1400" dirty="0"/>
              <a:t>、互动式立体化工具 </a:t>
            </a:r>
            <a:r>
              <a:rPr lang="en-US" altLang="zh-CN" sz="1400" dirty="0"/>
              <a:t> C</a:t>
            </a:r>
            <a:r>
              <a:rPr lang="zh-CN" altLang="zh-CN" sz="1400" dirty="0"/>
              <a:t>、互动式填色工具</a:t>
            </a:r>
            <a:r>
              <a:rPr lang="en-US" altLang="zh-CN" sz="1400" dirty="0"/>
              <a:t>   D</a:t>
            </a:r>
            <a:r>
              <a:rPr lang="zh-CN" altLang="zh-CN" sz="1400" dirty="0"/>
              <a:t>、互动式变形工具</a:t>
            </a:r>
          </a:p>
          <a:p>
            <a:r>
              <a:rPr lang="en-US" altLang="zh-CN" sz="1400" dirty="0"/>
              <a:t>3</a:t>
            </a:r>
            <a:r>
              <a:rPr lang="zh-CN" altLang="zh-CN" sz="1400" dirty="0"/>
              <a:t>、位图组成的基本单位是</a:t>
            </a:r>
            <a:r>
              <a:rPr lang="en-US" altLang="zh-CN" sz="1400" dirty="0"/>
              <a:t>________</a:t>
            </a:r>
            <a:r>
              <a:rPr lang="zh-CN" altLang="zh-CN" sz="1400" dirty="0"/>
              <a:t>。</a:t>
            </a:r>
          </a:p>
          <a:p>
            <a:r>
              <a:rPr lang="en-US" altLang="zh-CN" sz="1400" dirty="0"/>
              <a:t>A</a:t>
            </a:r>
            <a:r>
              <a:rPr lang="zh-CN" altLang="zh-CN" sz="1400" dirty="0"/>
              <a:t>、矢量</a:t>
            </a:r>
            <a:r>
              <a:rPr lang="en-US" altLang="zh-CN" sz="1400" dirty="0"/>
              <a:t>              B</a:t>
            </a:r>
            <a:r>
              <a:rPr lang="zh-CN" altLang="zh-CN" sz="1400" dirty="0"/>
              <a:t>、对象</a:t>
            </a:r>
            <a:r>
              <a:rPr lang="en-US" altLang="zh-CN" sz="1400" dirty="0"/>
              <a:t>               C</a:t>
            </a:r>
            <a:r>
              <a:rPr lang="zh-CN" altLang="zh-CN" sz="1400" dirty="0"/>
              <a:t>、像素</a:t>
            </a:r>
            <a:r>
              <a:rPr lang="en-US" altLang="zh-CN" sz="1400" dirty="0"/>
              <a:t>              D</a:t>
            </a:r>
            <a:r>
              <a:rPr lang="zh-CN" altLang="zh-CN" sz="1400" dirty="0"/>
              <a:t>、</a:t>
            </a:r>
            <a:r>
              <a:rPr lang="en-US" altLang="zh-CN" sz="1400" dirty="0" smtClean="0"/>
              <a:t>DPI</a:t>
            </a:r>
          </a:p>
          <a:p>
            <a:r>
              <a:rPr lang="zh-CN" altLang="zh-CN" sz="1400" dirty="0"/>
              <a:t>三、操作题</a:t>
            </a:r>
          </a:p>
          <a:p>
            <a:r>
              <a:rPr lang="zh-CN" altLang="zh-CN" sz="1400" dirty="0"/>
              <a:t>制作“促销海报”，如图</a:t>
            </a:r>
            <a:r>
              <a:rPr lang="en-US" altLang="zh-CN" sz="1400" dirty="0"/>
              <a:t>8-171</a:t>
            </a:r>
            <a:r>
              <a:rPr lang="zh-CN" altLang="zh-CN" sz="1400" dirty="0"/>
              <a:t>所示：（提示：使用“文字工具”、“投影”等完成促销海报绘制。）</a:t>
            </a:r>
            <a:endParaRPr lang="zh-CN" altLang="en-US" sz="1400" dirty="0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5595119" y="4406038"/>
            <a:ext cx="2274367" cy="2248325"/>
            <a:chOff x="-335" y="2128"/>
            <a:chExt cx="5239" cy="5179"/>
          </a:xfrm>
        </p:grpSpPr>
        <p:sp>
          <p:nvSpPr>
            <p:cNvPr id="22" name="AutoShape 7"/>
            <p:cNvSpPr>
              <a:spLocks noChangeAspect="1" noChangeArrowheads="1" noTextEdit="1"/>
            </p:cNvSpPr>
            <p:nvPr/>
          </p:nvSpPr>
          <p:spPr bwMode="auto">
            <a:xfrm>
              <a:off x="-335" y="2128"/>
              <a:ext cx="5239" cy="51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486" name="Picture 6" descr="tim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" y="2184"/>
              <a:ext cx="4507" cy="4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1776" y="6745"/>
              <a:ext cx="1099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8-171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3015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130" y="236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3866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06530" y="176098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0903" y="2348879"/>
            <a:ext cx="92170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/>
              <a:t>祝同学们学有所成</a:t>
            </a:r>
            <a:endParaRPr lang="en-US" altLang="zh-CN" sz="5400" dirty="0" smtClean="0"/>
          </a:p>
          <a:p>
            <a:pPr algn="ctr"/>
            <a:r>
              <a:rPr lang="zh-CN" altLang="en-US" sz="8800" dirty="0" smtClean="0"/>
              <a:t>再 见！</a:t>
            </a:r>
            <a:endParaRPr lang="zh-CN" altLang="en-US" sz="8800" dirty="0"/>
          </a:p>
        </p:txBody>
      </p:sp>
      <p:sp>
        <p:nvSpPr>
          <p:cNvPr id="11" name="矩形 10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93308" y="32155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134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9" idx="6"/>
          </p:cNvCxnSpPr>
          <p:nvPr/>
        </p:nvCxnSpPr>
        <p:spPr>
          <a:xfrm>
            <a:off x="3902931" y="342900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>
          <a:xfrm>
            <a:off x="5235473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5473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3506887" y="2780928"/>
            <a:ext cx="59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第一节 制作网店广告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02731" y="252890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2606831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03631" y="680717"/>
            <a:ext cx="15841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/>
                </a:solidFill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八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 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b="1" dirty="0" smtClean="0"/>
              <a:t>应用特殊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效果</a:t>
            </a:r>
            <a:endParaRPr lang="zh-CN" altLang="zh-CN" b="1" dirty="0"/>
          </a:p>
        </p:txBody>
      </p:sp>
      <p:sp>
        <p:nvSpPr>
          <p:cNvPr id="14" name="矩形 13"/>
          <p:cNvSpPr/>
          <p:nvPr/>
        </p:nvSpPr>
        <p:spPr>
          <a:xfrm>
            <a:off x="5235079" y="449982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</a:p>
        </p:txBody>
      </p: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9 -4.81481E-6 L -3.14501E-6 -4.81481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5" grpId="1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8503" y="1268760"/>
            <a:ext cx="902302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一、</a:t>
            </a:r>
            <a:r>
              <a:rPr lang="en-US" altLang="zh-CN" dirty="0"/>
              <a:t> </a:t>
            </a:r>
            <a:r>
              <a:rPr lang="zh-CN" altLang="en-US" dirty="0" smtClean="0"/>
              <a:t>任务分析</a:t>
            </a:r>
            <a:endParaRPr lang="en-US" altLang="zh-CN" dirty="0" smtClean="0"/>
          </a:p>
          <a:p>
            <a:r>
              <a:rPr lang="zh-CN" altLang="zh-CN" dirty="0"/>
              <a:t>关于“制作网店广告”的制作，可以从以下几个方面着手进行分析。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、背景：该任务提供背景素材，体现一种复古又不失时尚的画风。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、礼物、美女：礼物主要运用贝塞尔工具结合形状工具通过绘制、复制、调整得到，整体色调采用五颜六色传递一种新品上市庆典的气氛，加上矢量美女体现网点的主题与背景相得益彰。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、文字：主要运用文字工具、形状工具、进行调整。</a:t>
            </a:r>
          </a:p>
          <a:p>
            <a:r>
              <a:rPr lang="en-US" altLang="zh-CN" dirty="0"/>
              <a:t>4</a:t>
            </a:r>
            <a:r>
              <a:rPr lang="zh-CN" altLang="zh-CN" dirty="0"/>
              <a:t>、金、银、铜：利用“箭头形状”绘制出箭头效果，制作成金银铜的颜色，配合投影的使用，体现一种立体效果。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725" y="888028"/>
            <a:ext cx="16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577" y="1257360"/>
            <a:ext cx="565962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rgbClr val="C00000"/>
                </a:solidFill>
              </a:rPr>
              <a:t>多边形</a:t>
            </a:r>
            <a:r>
              <a:rPr lang="zh-CN" altLang="zh-CN" sz="1400" dirty="0" smtClean="0">
                <a:solidFill>
                  <a:srgbClr val="C00000"/>
                </a:solidFill>
              </a:rPr>
              <a:t>工具</a:t>
            </a:r>
            <a:endParaRPr lang="en-US" altLang="zh-CN" sz="1400" dirty="0">
              <a:solidFill>
                <a:srgbClr val="C00000"/>
              </a:solidFill>
            </a:endParaRPr>
          </a:p>
          <a:p>
            <a:r>
              <a:rPr lang="zh-CN" altLang="zh-CN" sz="1400" dirty="0" smtClean="0"/>
              <a:t>“多边形工具”</a:t>
            </a:r>
            <a:r>
              <a:rPr lang="zh-CN" altLang="zh-CN" sz="1400" dirty="0"/>
              <a:t>是专门用于绘制多边形的工具，可以自定义多边形的边数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b="1" dirty="0">
                <a:solidFill>
                  <a:srgbClr val="FF0000"/>
                </a:solidFill>
              </a:rPr>
              <a:t>多边形的绘制方法：</a:t>
            </a:r>
            <a:r>
              <a:rPr lang="zh-CN" altLang="zh-CN" sz="1400" dirty="0"/>
              <a:t>单击“多边形工具”，将光标移动到页面空白处，按住鼠标左键进行拖曳，如图</a:t>
            </a:r>
            <a:r>
              <a:rPr lang="en-US" altLang="zh-CN" sz="1400" dirty="0"/>
              <a:t>8-2</a:t>
            </a:r>
            <a:r>
              <a:rPr lang="zh-CN" altLang="zh-CN" sz="1400" dirty="0"/>
              <a:t>所示，可以预览多边形大小，确定后松开鼠标完成编辑，如图</a:t>
            </a:r>
            <a:r>
              <a:rPr lang="en-US" altLang="zh-CN" sz="1400" dirty="0"/>
              <a:t>8-3</a:t>
            </a:r>
            <a:r>
              <a:rPr lang="zh-CN" altLang="zh-CN" sz="1400" dirty="0"/>
              <a:t>所示。在默认情况下，多边形边数为</a:t>
            </a:r>
            <a:r>
              <a:rPr lang="en-US" altLang="zh-CN" sz="1400" dirty="0"/>
              <a:t>5</a:t>
            </a:r>
            <a:r>
              <a:rPr lang="zh-CN" altLang="zh-CN" sz="1400" dirty="0"/>
              <a:t>条。（按住</a:t>
            </a:r>
            <a:r>
              <a:rPr lang="en-US" altLang="zh-CN" sz="1400" dirty="0"/>
              <a:t>ctrl</a:t>
            </a:r>
            <a:r>
              <a:rPr lang="zh-CN" altLang="zh-CN" sz="1400" dirty="0"/>
              <a:t>键可以绘制正多边形，也可在属性栏输入宽和高改为正多边形。按住</a:t>
            </a:r>
            <a:r>
              <a:rPr lang="en-US" altLang="zh-CN" sz="1400" dirty="0"/>
              <a:t>shift</a:t>
            </a:r>
            <a:r>
              <a:rPr lang="zh-CN" altLang="zh-CN" sz="1400" dirty="0"/>
              <a:t>键可以以中心为起始点绘制多边形。同时按住</a:t>
            </a:r>
            <a:r>
              <a:rPr lang="en-US" altLang="zh-CN" sz="1400" dirty="0" err="1"/>
              <a:t>ctrl+shift</a:t>
            </a:r>
            <a:r>
              <a:rPr lang="zh-CN" altLang="zh-CN" sz="1400" dirty="0"/>
              <a:t>可以以多边形中心为起始点绘制正多边形。</a:t>
            </a:r>
            <a:r>
              <a:rPr lang="zh-CN" altLang="zh-CN" sz="1400" dirty="0" smtClean="0"/>
              <a:t>）</a:t>
            </a:r>
            <a:endParaRPr lang="en-US" altLang="zh-CN" sz="1400" dirty="0" smtClean="0"/>
          </a:p>
          <a:p>
            <a:r>
              <a:rPr lang="zh-CN" altLang="zh-CN" sz="1400" b="1" dirty="0">
                <a:solidFill>
                  <a:srgbClr val="FF0000"/>
                </a:solidFill>
              </a:rPr>
              <a:t>多边形的设置：</a:t>
            </a:r>
            <a:r>
              <a:rPr lang="zh-CN" altLang="zh-CN" sz="1400" dirty="0"/>
              <a:t>多边形的属性栏如图</a:t>
            </a:r>
            <a:r>
              <a:rPr lang="en-US" altLang="zh-CN" sz="1400" dirty="0"/>
              <a:t>8-4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点数或边数：</a:t>
            </a:r>
            <a:r>
              <a:rPr lang="zh-CN" altLang="zh-CN" sz="1400" dirty="0"/>
              <a:t>在属性栏输入数值，可以设置多边形的边数，最少边数为</a:t>
            </a:r>
            <a:r>
              <a:rPr lang="en-US" altLang="zh-CN" sz="1400" dirty="0"/>
              <a:t>3</a:t>
            </a:r>
            <a:r>
              <a:rPr lang="zh-CN" altLang="zh-CN" sz="1400" dirty="0"/>
              <a:t>，最多边数为</a:t>
            </a:r>
            <a:r>
              <a:rPr lang="en-US" altLang="zh-CN" sz="1400" dirty="0"/>
              <a:t>500</a:t>
            </a:r>
            <a:r>
              <a:rPr lang="zh-CN" altLang="zh-CN" sz="1400" dirty="0"/>
              <a:t>，边数越多越偏正圆，如图</a:t>
            </a:r>
            <a:r>
              <a:rPr lang="en-US" altLang="zh-CN" sz="1400" dirty="0"/>
              <a:t>8-5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b="1" dirty="0">
                <a:solidFill>
                  <a:srgbClr val="FF0000"/>
                </a:solidFill>
              </a:rPr>
              <a:t>修饰</a:t>
            </a:r>
            <a:r>
              <a:rPr lang="zh-CN" altLang="zh-CN" sz="1400" b="1" dirty="0" smtClean="0">
                <a:solidFill>
                  <a:srgbClr val="FF0000"/>
                </a:solidFill>
              </a:rPr>
              <a:t>多边形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：</a:t>
            </a:r>
            <a:r>
              <a:rPr lang="zh-CN" altLang="zh-CN" sz="1400" dirty="0" smtClean="0"/>
              <a:t>多边形</a:t>
            </a:r>
            <a:r>
              <a:rPr lang="zh-CN" altLang="zh-CN" sz="1400" dirty="0"/>
              <a:t>和星形、复杂星形都是息息相关的，我们可利用增加边数配合“形状工具”进行修饰转化。</a:t>
            </a:r>
          </a:p>
          <a:p>
            <a:r>
              <a:rPr lang="zh-CN" altLang="zh-CN" sz="1400" dirty="0"/>
              <a:t>选择“多边形工具”绘制一个五边形。接着选择“形状工具”，选择线段上的一个节点，按住</a:t>
            </a:r>
            <a:r>
              <a:rPr lang="en-US" altLang="zh-CN" sz="1400" dirty="0"/>
              <a:t>ctrl</a:t>
            </a:r>
            <a:r>
              <a:rPr lang="zh-CN" altLang="zh-CN" sz="1400" dirty="0"/>
              <a:t>键同时按住鼠标左键向内进行拖动，如图</a:t>
            </a:r>
            <a:r>
              <a:rPr lang="en-US" altLang="zh-CN" sz="1400" dirty="0"/>
              <a:t>8-6</a:t>
            </a:r>
            <a:r>
              <a:rPr lang="zh-CN" altLang="zh-CN" sz="1400" dirty="0"/>
              <a:t>所示。松开左键即可得到一个五角星形，如图</a:t>
            </a:r>
            <a:r>
              <a:rPr lang="en-US" altLang="zh-CN" sz="1400" dirty="0"/>
              <a:t>8-7</a:t>
            </a:r>
            <a:r>
              <a:rPr lang="zh-CN" altLang="zh-CN" sz="1400" dirty="0"/>
              <a:t>所示。如果边数较多，即可做一个惊爆价效果的星形，如图</a:t>
            </a:r>
            <a:r>
              <a:rPr lang="en-US" altLang="zh-CN" sz="1400" dirty="0"/>
              <a:t>8-8</a:t>
            </a:r>
            <a:r>
              <a:rPr lang="zh-CN" altLang="zh-CN" sz="1400" dirty="0"/>
              <a:t>所示。还可以在此效果上加入旋转效果，在内侧节点上拖动任意一个节点，按住鼠标左键进行拖动，如图</a:t>
            </a:r>
            <a:r>
              <a:rPr lang="en-US" altLang="zh-CN" sz="1400" dirty="0"/>
              <a:t>8-9</a:t>
            </a:r>
            <a:r>
              <a:rPr lang="zh-CN" altLang="zh-CN" sz="1400" dirty="0"/>
              <a:t>所示。</a:t>
            </a:r>
          </a:p>
          <a:p>
            <a:r>
              <a:rPr lang="zh-CN" altLang="zh-CN" sz="1400" dirty="0"/>
              <a:t>选择“多边形工具”还可以绘制复杂星形，在属性栏上将边数设置为</a:t>
            </a:r>
            <a:r>
              <a:rPr lang="en-US" altLang="zh-CN" sz="1400" dirty="0"/>
              <a:t>9</a:t>
            </a:r>
            <a:r>
              <a:rPr lang="zh-CN" altLang="zh-CN" sz="1400" dirty="0"/>
              <a:t>，绘制一个正多边形，选择“变形工具”选择多边形任意一个节点进行拖动至重叠，如图</a:t>
            </a:r>
            <a:r>
              <a:rPr lang="en-US" altLang="zh-CN" sz="1400" dirty="0"/>
              <a:t>8-10</a:t>
            </a:r>
            <a:r>
              <a:rPr lang="zh-CN" altLang="zh-CN" sz="1400" dirty="0"/>
              <a:t>所示，松开鼠标即可得到一个复杂的星形，如图</a:t>
            </a:r>
            <a:r>
              <a:rPr lang="en-US" altLang="zh-CN" sz="1400" dirty="0"/>
              <a:t>8-11</a:t>
            </a:r>
            <a:r>
              <a:rPr lang="zh-CN" altLang="zh-CN" sz="1400" dirty="0"/>
              <a:t>所示。</a:t>
            </a:r>
          </a:p>
          <a:p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" name="Group 1"/>
          <p:cNvGrpSpPr>
            <a:grpSpLocks noChangeAspect="1"/>
          </p:cNvGrpSpPr>
          <p:nvPr/>
        </p:nvGrpSpPr>
        <p:grpSpPr bwMode="auto">
          <a:xfrm>
            <a:off x="6420718" y="933523"/>
            <a:ext cx="1190625" cy="1371600"/>
            <a:chOff x="3871" y="10124"/>
            <a:chExt cx="1626" cy="1871"/>
          </a:xfrm>
        </p:grpSpPr>
        <p:sp>
          <p:nvSpPr>
            <p:cNvPr id="13" name="AutoShape 4"/>
            <p:cNvSpPr>
              <a:spLocks noChangeAspect="1" noChangeArrowheads="1" noTextEdit="1"/>
            </p:cNvSpPr>
            <p:nvPr/>
          </p:nvSpPr>
          <p:spPr bwMode="auto">
            <a:xfrm>
              <a:off x="3871" y="10124"/>
              <a:ext cx="1626" cy="1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51" name="Picture 3" descr="8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1" y="10124"/>
              <a:ext cx="1521" cy="1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4325" y="11411"/>
              <a:ext cx="717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Group 7"/>
          <p:cNvGrpSpPr>
            <a:grpSpLocks noChangeAspect="1"/>
          </p:cNvGrpSpPr>
          <p:nvPr/>
        </p:nvGrpSpPr>
        <p:grpSpPr bwMode="auto">
          <a:xfrm>
            <a:off x="7757690" y="908720"/>
            <a:ext cx="1293813" cy="1385888"/>
            <a:chOff x="7417" y="-1316"/>
            <a:chExt cx="1766" cy="1890"/>
          </a:xfrm>
        </p:grpSpPr>
        <p:sp>
          <p:nvSpPr>
            <p:cNvPr id="17" name="AutoShape 10"/>
            <p:cNvSpPr>
              <a:spLocks noChangeAspect="1" noChangeArrowheads="1" noTextEdit="1"/>
            </p:cNvSpPr>
            <p:nvPr/>
          </p:nvSpPr>
          <p:spPr bwMode="auto">
            <a:xfrm>
              <a:off x="7417" y="-1316"/>
              <a:ext cx="1766" cy="1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57" name="Picture 9" descr="8-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4" y="-1292"/>
              <a:ext cx="1525" cy="1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8"/>
            <p:cNvSpPr txBox="1">
              <a:spLocks noChangeArrowheads="1"/>
            </p:cNvSpPr>
            <p:nvPr/>
          </p:nvSpPr>
          <p:spPr bwMode="auto">
            <a:xfrm>
              <a:off x="7942" y="3"/>
              <a:ext cx="716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Group 13"/>
          <p:cNvGrpSpPr>
            <a:grpSpLocks noChangeAspect="1"/>
          </p:cNvGrpSpPr>
          <p:nvPr/>
        </p:nvGrpSpPr>
        <p:grpSpPr bwMode="auto">
          <a:xfrm>
            <a:off x="152400" y="1317050"/>
            <a:ext cx="1838325" cy="796925"/>
            <a:chOff x="7031" y="158"/>
            <a:chExt cx="2509" cy="1088"/>
          </a:xfrm>
        </p:grpSpPr>
        <p:sp>
          <p:nvSpPr>
            <p:cNvPr id="21" name="AutoShape 16"/>
            <p:cNvSpPr>
              <a:spLocks noChangeAspect="1" noChangeArrowheads="1" noTextEdit="1"/>
            </p:cNvSpPr>
            <p:nvPr/>
          </p:nvSpPr>
          <p:spPr bwMode="auto">
            <a:xfrm>
              <a:off x="7031" y="158"/>
              <a:ext cx="2509" cy="1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Text Box 14"/>
            <p:cNvSpPr txBox="1">
              <a:spLocks noChangeArrowheads="1"/>
            </p:cNvSpPr>
            <p:nvPr/>
          </p:nvSpPr>
          <p:spPr bwMode="auto">
            <a:xfrm>
              <a:off x="7769" y="823"/>
              <a:ext cx="718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8" name="Group 25"/>
          <p:cNvGrpSpPr>
            <a:grpSpLocks noChangeAspect="1"/>
          </p:cNvGrpSpPr>
          <p:nvPr/>
        </p:nvGrpSpPr>
        <p:grpSpPr bwMode="auto">
          <a:xfrm>
            <a:off x="9304153" y="1103536"/>
            <a:ext cx="1838325" cy="796925"/>
            <a:chOff x="7031" y="158"/>
            <a:chExt cx="2509" cy="1088"/>
          </a:xfrm>
        </p:grpSpPr>
        <p:sp>
          <p:nvSpPr>
            <p:cNvPr id="29" name="AutoShape 28"/>
            <p:cNvSpPr>
              <a:spLocks noChangeAspect="1" noChangeArrowheads="1" noTextEdit="1"/>
            </p:cNvSpPr>
            <p:nvPr/>
          </p:nvSpPr>
          <p:spPr bwMode="auto">
            <a:xfrm>
              <a:off x="7031" y="158"/>
              <a:ext cx="2509" cy="1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75" name="Picture 27" descr="8-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1" y="224"/>
              <a:ext cx="2509" cy="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26"/>
            <p:cNvSpPr txBox="1">
              <a:spLocks noChangeArrowheads="1"/>
            </p:cNvSpPr>
            <p:nvPr/>
          </p:nvSpPr>
          <p:spPr bwMode="auto">
            <a:xfrm>
              <a:off x="7769" y="823"/>
              <a:ext cx="718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2" name="Group 31"/>
          <p:cNvGrpSpPr>
            <a:grpSpLocks noChangeAspect="1"/>
          </p:cNvGrpSpPr>
          <p:nvPr/>
        </p:nvGrpSpPr>
        <p:grpSpPr bwMode="auto">
          <a:xfrm>
            <a:off x="6194796" y="2420888"/>
            <a:ext cx="3125788" cy="1403350"/>
            <a:chOff x="3736" y="3819"/>
            <a:chExt cx="4267" cy="1917"/>
          </a:xfrm>
        </p:grpSpPr>
        <p:sp>
          <p:nvSpPr>
            <p:cNvPr id="33" name="AutoShape 34"/>
            <p:cNvSpPr>
              <a:spLocks noChangeAspect="1" noChangeArrowheads="1" noTextEdit="1"/>
            </p:cNvSpPr>
            <p:nvPr/>
          </p:nvSpPr>
          <p:spPr bwMode="auto">
            <a:xfrm>
              <a:off x="3736" y="3819"/>
              <a:ext cx="4267" cy="19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 Box 33"/>
            <p:cNvSpPr txBox="1">
              <a:spLocks noChangeArrowheads="1"/>
            </p:cNvSpPr>
            <p:nvPr/>
          </p:nvSpPr>
          <p:spPr bwMode="auto">
            <a:xfrm>
              <a:off x="5536" y="5219"/>
              <a:ext cx="717" cy="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80" name="Picture 32" descr="8-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0" y="3935"/>
              <a:ext cx="4022" cy="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7" name="Group 37"/>
          <p:cNvGrpSpPr>
            <a:grpSpLocks noChangeAspect="1"/>
          </p:cNvGrpSpPr>
          <p:nvPr/>
        </p:nvGrpSpPr>
        <p:grpSpPr bwMode="auto">
          <a:xfrm>
            <a:off x="9339535" y="2505806"/>
            <a:ext cx="1260475" cy="1171575"/>
            <a:chOff x="3730" y="10709"/>
            <a:chExt cx="1720" cy="1598"/>
          </a:xfrm>
        </p:grpSpPr>
        <p:sp>
          <p:nvSpPr>
            <p:cNvPr id="38" name="AutoShape 40"/>
            <p:cNvSpPr>
              <a:spLocks noChangeAspect="1" noChangeArrowheads="1" noTextEdit="1"/>
            </p:cNvSpPr>
            <p:nvPr/>
          </p:nvSpPr>
          <p:spPr bwMode="auto">
            <a:xfrm>
              <a:off x="3730" y="10709"/>
              <a:ext cx="1720" cy="15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Text Box 39"/>
            <p:cNvSpPr txBox="1">
              <a:spLocks noChangeArrowheads="1"/>
            </p:cNvSpPr>
            <p:nvPr/>
          </p:nvSpPr>
          <p:spPr bwMode="auto">
            <a:xfrm>
              <a:off x="4150" y="11872"/>
              <a:ext cx="717" cy="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86" name="Picture 38" descr="8-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4" y="10781"/>
              <a:ext cx="1465" cy="9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1" name="Group 43"/>
          <p:cNvGrpSpPr>
            <a:grpSpLocks noChangeAspect="1"/>
          </p:cNvGrpSpPr>
          <p:nvPr/>
        </p:nvGrpSpPr>
        <p:grpSpPr bwMode="auto">
          <a:xfrm>
            <a:off x="10623990" y="2391233"/>
            <a:ext cx="1377950" cy="1285875"/>
            <a:chOff x="6807" y="11448"/>
            <a:chExt cx="1881" cy="1756"/>
          </a:xfrm>
        </p:grpSpPr>
        <p:sp>
          <p:nvSpPr>
            <p:cNvPr id="42" name="AutoShape 46"/>
            <p:cNvSpPr>
              <a:spLocks noChangeAspect="1" noChangeArrowheads="1" noTextEdit="1"/>
            </p:cNvSpPr>
            <p:nvPr/>
          </p:nvSpPr>
          <p:spPr bwMode="auto">
            <a:xfrm>
              <a:off x="6807" y="11448"/>
              <a:ext cx="1881" cy="17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93" name="Picture 45" descr="8-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8" y="11607"/>
              <a:ext cx="1625" cy="1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 Box 44"/>
            <p:cNvSpPr txBox="1">
              <a:spLocks noChangeArrowheads="1"/>
            </p:cNvSpPr>
            <p:nvPr/>
          </p:nvSpPr>
          <p:spPr bwMode="auto">
            <a:xfrm>
              <a:off x="7410" y="12726"/>
              <a:ext cx="718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5" name="Group 49"/>
          <p:cNvGrpSpPr>
            <a:grpSpLocks noChangeAspect="1"/>
          </p:cNvGrpSpPr>
          <p:nvPr/>
        </p:nvGrpSpPr>
        <p:grpSpPr bwMode="auto">
          <a:xfrm>
            <a:off x="6315199" y="3748104"/>
            <a:ext cx="1076325" cy="1279525"/>
            <a:chOff x="8781" y="10718"/>
            <a:chExt cx="1468" cy="1745"/>
          </a:xfrm>
        </p:grpSpPr>
        <p:sp>
          <p:nvSpPr>
            <p:cNvPr id="46" name="AutoShape 52"/>
            <p:cNvSpPr>
              <a:spLocks noChangeAspect="1" noChangeArrowheads="1" noTextEdit="1"/>
            </p:cNvSpPr>
            <p:nvPr/>
          </p:nvSpPr>
          <p:spPr bwMode="auto">
            <a:xfrm>
              <a:off x="8781" y="10718"/>
              <a:ext cx="1468" cy="1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Text Box 51"/>
            <p:cNvSpPr txBox="1">
              <a:spLocks noChangeArrowheads="1"/>
            </p:cNvSpPr>
            <p:nvPr/>
          </p:nvSpPr>
          <p:spPr bwMode="auto">
            <a:xfrm>
              <a:off x="9134" y="11981"/>
              <a:ext cx="716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98" name="Picture 50" descr="8-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8" y="10906"/>
              <a:ext cx="1155" cy="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9" name="Group 55"/>
          <p:cNvGrpSpPr>
            <a:grpSpLocks noChangeAspect="1"/>
          </p:cNvGrpSpPr>
          <p:nvPr/>
        </p:nvGrpSpPr>
        <p:grpSpPr bwMode="auto">
          <a:xfrm>
            <a:off x="7584310" y="3824238"/>
            <a:ext cx="1116013" cy="1196975"/>
            <a:chOff x="7051" y="11011"/>
            <a:chExt cx="1524" cy="1635"/>
          </a:xfrm>
        </p:grpSpPr>
        <p:sp>
          <p:nvSpPr>
            <p:cNvPr id="50" name="AutoShape 58"/>
            <p:cNvSpPr>
              <a:spLocks noChangeAspect="1" noChangeArrowheads="1" noTextEdit="1"/>
            </p:cNvSpPr>
            <p:nvPr/>
          </p:nvSpPr>
          <p:spPr bwMode="auto">
            <a:xfrm>
              <a:off x="7051" y="11011"/>
              <a:ext cx="1524" cy="1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05" name="Picture 57" descr="8-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" y="11044"/>
              <a:ext cx="1524" cy="1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Text Box 56"/>
            <p:cNvSpPr txBox="1">
              <a:spLocks noChangeArrowheads="1"/>
            </p:cNvSpPr>
            <p:nvPr/>
          </p:nvSpPr>
          <p:spPr bwMode="auto">
            <a:xfrm>
              <a:off x="7457" y="12172"/>
              <a:ext cx="717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3" name="Group 61"/>
          <p:cNvGrpSpPr>
            <a:grpSpLocks noChangeAspect="1"/>
          </p:cNvGrpSpPr>
          <p:nvPr/>
        </p:nvGrpSpPr>
        <p:grpSpPr bwMode="auto">
          <a:xfrm>
            <a:off x="9098234" y="3824238"/>
            <a:ext cx="1743075" cy="1557338"/>
            <a:chOff x="3833" y="-428"/>
            <a:chExt cx="2378" cy="2126"/>
          </a:xfrm>
        </p:grpSpPr>
        <p:sp>
          <p:nvSpPr>
            <p:cNvPr id="54" name="AutoShape 64"/>
            <p:cNvSpPr>
              <a:spLocks noChangeAspect="1" noChangeArrowheads="1" noTextEdit="1"/>
            </p:cNvSpPr>
            <p:nvPr/>
          </p:nvSpPr>
          <p:spPr bwMode="auto">
            <a:xfrm>
              <a:off x="3833" y="-428"/>
              <a:ext cx="2378" cy="2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11" name="Picture 63" descr="8-9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7" y="-351"/>
              <a:ext cx="2179" cy="1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616" y="1193"/>
              <a:ext cx="957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6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7" name="Group 67"/>
          <p:cNvGrpSpPr>
            <a:grpSpLocks noChangeAspect="1"/>
          </p:cNvGrpSpPr>
          <p:nvPr/>
        </p:nvGrpSpPr>
        <p:grpSpPr bwMode="auto">
          <a:xfrm>
            <a:off x="6760311" y="5027629"/>
            <a:ext cx="1663700" cy="1452563"/>
            <a:chOff x="7977" y="430"/>
            <a:chExt cx="2272" cy="1983"/>
          </a:xfrm>
        </p:grpSpPr>
        <p:sp>
          <p:nvSpPr>
            <p:cNvPr id="58" name="AutoShape 70"/>
            <p:cNvSpPr>
              <a:spLocks noChangeAspect="1" noChangeArrowheads="1" noTextEdit="1"/>
            </p:cNvSpPr>
            <p:nvPr/>
          </p:nvSpPr>
          <p:spPr bwMode="auto">
            <a:xfrm>
              <a:off x="7977" y="430"/>
              <a:ext cx="2272" cy="1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17" name="Picture 69" descr="8-1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2" y="563"/>
              <a:ext cx="1902" cy="1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Text Box 68"/>
            <p:cNvSpPr txBox="1">
              <a:spLocks noChangeArrowheads="1"/>
            </p:cNvSpPr>
            <p:nvPr/>
          </p:nvSpPr>
          <p:spPr bwMode="auto">
            <a:xfrm>
              <a:off x="8663" y="1908"/>
              <a:ext cx="866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5563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725" y="888028"/>
            <a:ext cx="16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6687" y="1277590"/>
            <a:ext cx="5782527" cy="4226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rgbClr val="C00000"/>
                </a:solidFill>
              </a:rPr>
              <a:t>星形</a:t>
            </a:r>
            <a:r>
              <a:rPr lang="zh-CN" altLang="zh-CN" sz="1400" dirty="0" smtClean="0">
                <a:solidFill>
                  <a:srgbClr val="C00000"/>
                </a:solidFill>
              </a:rPr>
              <a:t>工具</a:t>
            </a:r>
            <a:r>
              <a:rPr lang="zh-CN" altLang="zh-CN" sz="1400" dirty="0" smtClean="0"/>
              <a:t>“星形工具”</a:t>
            </a:r>
            <a:r>
              <a:rPr lang="zh-CN" altLang="zh-CN" sz="1400" dirty="0"/>
              <a:t>用来绘制规则的星形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endParaRPr lang="en-US" altLang="zh-CN" sz="1400" dirty="0" smtClean="0"/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绘制</a:t>
            </a:r>
            <a:r>
              <a:rPr lang="zh-CN" altLang="zh-CN" sz="1400" b="1" dirty="0" smtClean="0">
                <a:solidFill>
                  <a:srgbClr val="FF0000"/>
                </a:solidFill>
              </a:rPr>
              <a:t>星形</a:t>
            </a:r>
            <a:r>
              <a:rPr lang="en-US" altLang="zh-CN" sz="1400" dirty="0">
                <a:solidFill>
                  <a:srgbClr val="FF0000"/>
                </a:solidFill>
              </a:rPr>
              <a:t>:</a:t>
            </a:r>
            <a:r>
              <a:rPr lang="zh-CN" altLang="zh-CN" sz="1400" dirty="0" smtClean="0"/>
              <a:t>单击</a:t>
            </a:r>
            <a:r>
              <a:rPr lang="zh-CN" altLang="zh-CN" sz="1400" dirty="0"/>
              <a:t>工具箱中的“星形工具”，将光标移动到页面空白处，按住鼠标左键进行拖动，如图</a:t>
            </a:r>
            <a:r>
              <a:rPr lang="en-US" altLang="zh-CN" sz="1400" dirty="0"/>
              <a:t>8-12</a:t>
            </a:r>
            <a:r>
              <a:rPr lang="zh-CN" altLang="zh-CN" sz="1400" dirty="0"/>
              <a:t>所示，可以预览星形大小，松开鼠标左键完成编辑，如图</a:t>
            </a:r>
            <a:r>
              <a:rPr lang="en-US" altLang="zh-CN" sz="1400" dirty="0"/>
              <a:t>8-13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在绘制星形时按住</a:t>
            </a:r>
            <a:r>
              <a:rPr lang="en-US" altLang="zh-CN" sz="1400" dirty="0"/>
              <a:t>ctrl</a:t>
            </a:r>
            <a:r>
              <a:rPr lang="zh-CN" altLang="zh-CN" sz="1400" dirty="0"/>
              <a:t>键可以绘制正星形，如图</a:t>
            </a:r>
            <a:r>
              <a:rPr lang="en-US" altLang="zh-CN" sz="1400" dirty="0"/>
              <a:t>8-14</a:t>
            </a:r>
            <a:r>
              <a:rPr lang="zh-CN" altLang="zh-CN" sz="1400" dirty="0"/>
              <a:t>所示，也可以在属性栏上输入宽和高进行修改，按住</a:t>
            </a:r>
            <a:r>
              <a:rPr lang="en-US" altLang="zh-CN" sz="1400" dirty="0"/>
              <a:t>shift</a:t>
            </a:r>
            <a:r>
              <a:rPr lang="zh-CN" altLang="zh-CN" sz="1400" dirty="0"/>
              <a:t>键可以以中心为起始点绘制一个星形，同时按住</a:t>
            </a:r>
            <a:r>
              <a:rPr lang="en-US" altLang="zh-CN" sz="1400" dirty="0" err="1"/>
              <a:t>shift+ctrl</a:t>
            </a:r>
            <a:r>
              <a:rPr lang="zh-CN" altLang="zh-CN" sz="1400" dirty="0"/>
              <a:t>键则是以中心为起始点绘制正星形。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星形参数</a:t>
            </a:r>
            <a:r>
              <a:rPr lang="zh-CN" altLang="zh-CN" sz="1400" b="1" dirty="0" smtClean="0">
                <a:solidFill>
                  <a:srgbClr val="FF0000"/>
                </a:solidFill>
              </a:rPr>
              <a:t>设置</a:t>
            </a:r>
            <a:r>
              <a:rPr lang="en-US" altLang="zh-CN" sz="1400" dirty="0">
                <a:solidFill>
                  <a:srgbClr val="FF0000"/>
                </a:solidFill>
              </a:rPr>
              <a:t>:</a:t>
            </a:r>
            <a:r>
              <a:rPr lang="zh-CN" altLang="zh-CN" sz="1400" dirty="0" smtClean="0"/>
              <a:t>“星形工具”</a:t>
            </a:r>
            <a:r>
              <a:rPr lang="zh-CN" altLang="zh-CN" sz="1400" dirty="0"/>
              <a:t>的属性栏如图</a:t>
            </a:r>
            <a:r>
              <a:rPr lang="en-US" altLang="zh-CN" sz="1400" dirty="0"/>
              <a:t>8-15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锐度：</a:t>
            </a:r>
            <a:r>
              <a:rPr lang="zh-CN" altLang="zh-CN" sz="1400" dirty="0"/>
              <a:t>锐度是用来控制角的尖锐程度的，数值越大角越尖（最大为</a:t>
            </a:r>
            <a:r>
              <a:rPr lang="en-US" altLang="zh-CN" sz="1400" dirty="0"/>
              <a:t>99</a:t>
            </a:r>
            <a:r>
              <a:rPr lang="zh-CN" altLang="zh-CN" sz="1400" dirty="0"/>
              <a:t>）如图</a:t>
            </a:r>
            <a:r>
              <a:rPr lang="en-US" altLang="zh-CN" sz="1400" dirty="0"/>
              <a:t>8-16</a:t>
            </a:r>
            <a:r>
              <a:rPr lang="zh-CN" altLang="zh-CN" sz="1400" dirty="0"/>
              <a:t>所示，相反数值越小角越大（最小为</a:t>
            </a:r>
            <a:r>
              <a:rPr lang="en-US" altLang="zh-CN" sz="1400" dirty="0"/>
              <a:t>1</a:t>
            </a:r>
            <a:r>
              <a:rPr lang="zh-CN" altLang="zh-CN" sz="1400" dirty="0"/>
              <a:t>）如图</a:t>
            </a:r>
            <a:r>
              <a:rPr lang="en-US" altLang="zh-CN" sz="1400" dirty="0"/>
              <a:t>8-17</a:t>
            </a:r>
            <a:r>
              <a:rPr lang="zh-CN" altLang="zh-CN" sz="1400" dirty="0"/>
              <a:t>所示，几乎贴平，锐度为</a:t>
            </a:r>
            <a:r>
              <a:rPr lang="en-US" altLang="zh-CN" sz="1400" dirty="0"/>
              <a:t>50</a:t>
            </a:r>
            <a:r>
              <a:rPr lang="zh-CN" altLang="zh-CN" sz="1400" dirty="0"/>
              <a:t>时，数值比较适中如图</a:t>
            </a:r>
            <a:r>
              <a:rPr lang="en-US" altLang="zh-CN" sz="1400" dirty="0"/>
              <a:t>8-18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制作光晕效果：</a:t>
            </a:r>
            <a:r>
              <a:rPr lang="zh-CN" altLang="zh-CN" sz="1400" dirty="0"/>
              <a:t>选择“星形工具”绘制一个正星形，轮廓线为无，然后在“编辑填充”对话框中选择“渐变填充”方式，设置“类型”为“椭圆形渐变填充”，在设置为</a:t>
            </a:r>
            <a:r>
              <a:rPr lang="en-US" altLang="zh-CN" sz="1400" dirty="0"/>
              <a:t>0%</a:t>
            </a:r>
            <a:r>
              <a:rPr lang="zh-CN" altLang="zh-CN" sz="1400" dirty="0"/>
              <a:t>的色标颜色为黄色、“节点位置”为</a:t>
            </a:r>
            <a:r>
              <a:rPr lang="en-US" altLang="zh-CN" sz="1400" dirty="0"/>
              <a:t>100%</a:t>
            </a:r>
            <a:r>
              <a:rPr lang="zh-CN" altLang="zh-CN" sz="1400" dirty="0"/>
              <a:t>的色标颜色为白色，接着单击“确定”完成填充，如图</a:t>
            </a:r>
            <a:r>
              <a:rPr lang="en-US" altLang="zh-CN" sz="1400" dirty="0"/>
              <a:t>8-19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在属性栏设置“点数或边数”为</a:t>
            </a:r>
            <a:r>
              <a:rPr lang="en-US" altLang="zh-CN" sz="1400" dirty="0"/>
              <a:t>500</a:t>
            </a:r>
            <a:r>
              <a:rPr lang="zh-CN" altLang="zh-CN" sz="1400" dirty="0"/>
              <a:t>、“锐度”为</a:t>
            </a:r>
            <a:r>
              <a:rPr lang="en-US" altLang="zh-CN" sz="1400" dirty="0"/>
              <a:t>53</a:t>
            </a:r>
            <a:r>
              <a:rPr lang="zh-CN" altLang="zh-CN" sz="1400" dirty="0"/>
              <a:t>，如图</a:t>
            </a:r>
            <a:r>
              <a:rPr lang="en-US" altLang="zh-CN" sz="1400" dirty="0"/>
              <a:t>8-20</a:t>
            </a:r>
            <a:r>
              <a:rPr lang="zh-CN" altLang="zh-CN" sz="1400" dirty="0"/>
              <a:t>所示。效果如图</a:t>
            </a:r>
            <a:r>
              <a:rPr lang="en-US" altLang="zh-CN" sz="1400" dirty="0"/>
              <a:t>8-21</a:t>
            </a:r>
            <a:r>
              <a:rPr lang="zh-CN" altLang="zh-CN" sz="1400" dirty="0"/>
              <a:t>所示。</a:t>
            </a:r>
          </a:p>
          <a:p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Group 1"/>
          <p:cNvGrpSpPr>
            <a:grpSpLocks noChangeAspect="1"/>
          </p:cNvGrpSpPr>
          <p:nvPr/>
        </p:nvGrpSpPr>
        <p:grpSpPr bwMode="auto">
          <a:xfrm>
            <a:off x="6511957" y="850564"/>
            <a:ext cx="1347788" cy="1263650"/>
            <a:chOff x="8410" y="6461"/>
            <a:chExt cx="1839" cy="1725"/>
          </a:xfrm>
        </p:grpSpPr>
        <p:sp>
          <p:nvSpPr>
            <p:cNvPr id="14" name="AutoShape 4"/>
            <p:cNvSpPr>
              <a:spLocks noChangeAspect="1" noChangeArrowheads="1" noTextEdit="1"/>
            </p:cNvSpPr>
            <p:nvPr/>
          </p:nvSpPr>
          <p:spPr bwMode="auto">
            <a:xfrm>
              <a:off x="8410" y="6461"/>
              <a:ext cx="1839" cy="1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51" name="Picture 3" descr="8-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7" y="6574"/>
              <a:ext cx="1388" cy="1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 Box 2"/>
            <p:cNvSpPr txBox="1">
              <a:spLocks noChangeArrowheads="1"/>
            </p:cNvSpPr>
            <p:nvPr/>
          </p:nvSpPr>
          <p:spPr bwMode="auto">
            <a:xfrm>
              <a:off x="8932" y="7704"/>
              <a:ext cx="873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Group 7"/>
          <p:cNvGrpSpPr>
            <a:grpSpLocks noChangeAspect="1"/>
          </p:cNvGrpSpPr>
          <p:nvPr/>
        </p:nvGrpSpPr>
        <p:grpSpPr bwMode="auto">
          <a:xfrm>
            <a:off x="8073022" y="874985"/>
            <a:ext cx="1616075" cy="1185863"/>
            <a:chOff x="3049" y="6584"/>
            <a:chExt cx="2206" cy="1619"/>
          </a:xfrm>
        </p:grpSpPr>
        <p:sp>
          <p:nvSpPr>
            <p:cNvPr id="20" name="AutoShape 10"/>
            <p:cNvSpPr>
              <a:spLocks noChangeAspect="1" noChangeArrowheads="1" noTextEdit="1"/>
            </p:cNvSpPr>
            <p:nvPr/>
          </p:nvSpPr>
          <p:spPr bwMode="auto">
            <a:xfrm>
              <a:off x="3049" y="6584"/>
              <a:ext cx="2206" cy="1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57" name="Picture 9" descr="8-1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3" y="6584"/>
              <a:ext cx="1562" cy="1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8"/>
            <p:cNvSpPr txBox="1">
              <a:spLocks noChangeArrowheads="1"/>
            </p:cNvSpPr>
            <p:nvPr/>
          </p:nvSpPr>
          <p:spPr bwMode="auto">
            <a:xfrm>
              <a:off x="3676" y="7697"/>
              <a:ext cx="989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5" name="Group 13"/>
          <p:cNvGrpSpPr>
            <a:grpSpLocks noChangeAspect="1"/>
          </p:cNvGrpSpPr>
          <p:nvPr/>
        </p:nvGrpSpPr>
        <p:grpSpPr bwMode="auto">
          <a:xfrm>
            <a:off x="9987607" y="871364"/>
            <a:ext cx="1450975" cy="1333500"/>
            <a:chOff x="3273" y="5782"/>
            <a:chExt cx="1981" cy="1818"/>
          </a:xfrm>
        </p:grpSpPr>
        <p:sp>
          <p:nvSpPr>
            <p:cNvPr id="26" name="AutoShape 16"/>
            <p:cNvSpPr>
              <a:spLocks noChangeAspect="1" noChangeArrowheads="1" noTextEdit="1"/>
            </p:cNvSpPr>
            <p:nvPr/>
          </p:nvSpPr>
          <p:spPr bwMode="auto">
            <a:xfrm>
              <a:off x="3273" y="5782"/>
              <a:ext cx="1981" cy="18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63" name="Picture 15" descr="8-1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" y="5782"/>
              <a:ext cx="1831" cy="1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 Box 14"/>
            <p:cNvSpPr txBox="1">
              <a:spLocks noChangeArrowheads="1"/>
            </p:cNvSpPr>
            <p:nvPr/>
          </p:nvSpPr>
          <p:spPr bwMode="auto">
            <a:xfrm>
              <a:off x="3791" y="7190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0" name="Group 20"/>
          <p:cNvGrpSpPr>
            <a:grpSpLocks noChangeAspect="1"/>
          </p:cNvGrpSpPr>
          <p:nvPr/>
        </p:nvGrpSpPr>
        <p:grpSpPr bwMode="auto">
          <a:xfrm>
            <a:off x="7080705" y="2180553"/>
            <a:ext cx="3516313" cy="682625"/>
            <a:chOff x="3855" y="7650"/>
            <a:chExt cx="4801" cy="932"/>
          </a:xfrm>
        </p:grpSpPr>
        <p:sp>
          <p:nvSpPr>
            <p:cNvPr id="32" name="AutoShape 23"/>
            <p:cNvSpPr>
              <a:spLocks noChangeAspect="1" noChangeArrowheads="1" noTextEdit="1"/>
            </p:cNvSpPr>
            <p:nvPr/>
          </p:nvSpPr>
          <p:spPr bwMode="auto">
            <a:xfrm>
              <a:off x="3855" y="7650"/>
              <a:ext cx="4801" cy="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70" name="Picture 22" descr="8-1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9" y="7671"/>
              <a:ext cx="4652" cy="5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 Box 21"/>
            <p:cNvSpPr txBox="1">
              <a:spLocks noChangeArrowheads="1"/>
            </p:cNvSpPr>
            <p:nvPr/>
          </p:nvSpPr>
          <p:spPr bwMode="auto">
            <a:xfrm>
              <a:off x="5766" y="8171"/>
              <a:ext cx="874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7" name="Group 26"/>
          <p:cNvGrpSpPr>
            <a:grpSpLocks noChangeAspect="1"/>
          </p:cNvGrpSpPr>
          <p:nvPr/>
        </p:nvGrpSpPr>
        <p:grpSpPr bwMode="auto">
          <a:xfrm>
            <a:off x="6732839" y="3068960"/>
            <a:ext cx="1585913" cy="1511300"/>
            <a:chOff x="1800" y="11657"/>
            <a:chExt cx="2497" cy="2381"/>
          </a:xfrm>
        </p:grpSpPr>
        <p:sp>
          <p:nvSpPr>
            <p:cNvPr id="38" name="AutoShape 29"/>
            <p:cNvSpPr>
              <a:spLocks noChangeAspect="1" noChangeArrowheads="1" noTextEdit="1"/>
            </p:cNvSpPr>
            <p:nvPr/>
          </p:nvSpPr>
          <p:spPr bwMode="auto">
            <a:xfrm>
              <a:off x="1800" y="11657"/>
              <a:ext cx="2497" cy="2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Text Box 28"/>
            <p:cNvSpPr txBox="1">
              <a:spLocks noChangeArrowheads="1"/>
            </p:cNvSpPr>
            <p:nvPr/>
          </p:nvSpPr>
          <p:spPr bwMode="auto">
            <a:xfrm>
              <a:off x="2495" y="13527"/>
              <a:ext cx="1008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75" name="Picture 27" descr="8-1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5" y="11808"/>
              <a:ext cx="2254" cy="18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2" name="Group 32"/>
          <p:cNvGrpSpPr>
            <a:grpSpLocks noChangeAspect="1"/>
          </p:cNvGrpSpPr>
          <p:nvPr/>
        </p:nvGrpSpPr>
        <p:grpSpPr bwMode="auto">
          <a:xfrm>
            <a:off x="8562441" y="3212976"/>
            <a:ext cx="1354138" cy="1489075"/>
            <a:chOff x="4298" y="11655"/>
            <a:chExt cx="2132" cy="2345"/>
          </a:xfrm>
        </p:grpSpPr>
        <p:sp>
          <p:nvSpPr>
            <p:cNvPr id="43" name="AutoShape 35"/>
            <p:cNvSpPr>
              <a:spLocks noChangeAspect="1" noChangeArrowheads="1" noTextEdit="1"/>
            </p:cNvSpPr>
            <p:nvPr/>
          </p:nvSpPr>
          <p:spPr bwMode="auto">
            <a:xfrm>
              <a:off x="4298" y="11655"/>
              <a:ext cx="2132" cy="2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82" name="Picture 34" descr="8-1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7" y="11766"/>
              <a:ext cx="1963" cy="1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 Box 33"/>
            <p:cNvSpPr txBox="1">
              <a:spLocks noChangeArrowheads="1"/>
            </p:cNvSpPr>
            <p:nvPr/>
          </p:nvSpPr>
          <p:spPr bwMode="auto">
            <a:xfrm>
              <a:off x="4813" y="13481"/>
              <a:ext cx="1008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6" name="Rectangle 4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7" name="Group 38"/>
          <p:cNvGrpSpPr>
            <a:grpSpLocks noChangeAspect="1"/>
          </p:cNvGrpSpPr>
          <p:nvPr/>
        </p:nvGrpSpPr>
        <p:grpSpPr bwMode="auto">
          <a:xfrm>
            <a:off x="10360057" y="3140968"/>
            <a:ext cx="1452563" cy="1489075"/>
            <a:chOff x="6435" y="11691"/>
            <a:chExt cx="2288" cy="2345"/>
          </a:xfrm>
        </p:grpSpPr>
        <p:sp>
          <p:nvSpPr>
            <p:cNvPr id="49" name="AutoShape 41"/>
            <p:cNvSpPr>
              <a:spLocks noChangeAspect="1" noChangeArrowheads="1" noTextEdit="1"/>
            </p:cNvSpPr>
            <p:nvPr/>
          </p:nvSpPr>
          <p:spPr bwMode="auto">
            <a:xfrm>
              <a:off x="6435" y="11691"/>
              <a:ext cx="2288" cy="2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88" name="Picture 40" descr="8-1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5" y="11774"/>
              <a:ext cx="2137" cy="1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Text Box 39"/>
            <p:cNvSpPr txBox="1">
              <a:spLocks noChangeArrowheads="1"/>
            </p:cNvSpPr>
            <p:nvPr/>
          </p:nvSpPr>
          <p:spPr bwMode="auto">
            <a:xfrm>
              <a:off x="7137" y="13534"/>
              <a:ext cx="1008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3" name="Group 44"/>
          <p:cNvGrpSpPr>
            <a:grpSpLocks noChangeAspect="1"/>
          </p:cNvGrpSpPr>
          <p:nvPr/>
        </p:nvGrpSpPr>
        <p:grpSpPr bwMode="auto">
          <a:xfrm>
            <a:off x="6459214" y="4693969"/>
            <a:ext cx="1373188" cy="1620838"/>
            <a:chOff x="2708" y="1906"/>
            <a:chExt cx="2162" cy="2553"/>
          </a:xfrm>
        </p:grpSpPr>
        <p:sp>
          <p:nvSpPr>
            <p:cNvPr id="54" name="AutoShape 47"/>
            <p:cNvSpPr>
              <a:spLocks noChangeAspect="1" noChangeArrowheads="1" noTextEdit="1"/>
            </p:cNvSpPr>
            <p:nvPr/>
          </p:nvSpPr>
          <p:spPr bwMode="auto">
            <a:xfrm>
              <a:off x="2708" y="1906"/>
              <a:ext cx="2162" cy="2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Text Box 46"/>
            <p:cNvSpPr txBox="1">
              <a:spLocks noChangeArrowheads="1"/>
            </p:cNvSpPr>
            <p:nvPr/>
          </p:nvSpPr>
          <p:spPr bwMode="auto">
            <a:xfrm>
              <a:off x="3289" y="3844"/>
              <a:ext cx="1008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8-19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2093" name="Picture 45" descr="8-1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0" y="2043"/>
              <a:ext cx="2050" cy="1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8" name="Group 50"/>
          <p:cNvGrpSpPr>
            <a:grpSpLocks noChangeAspect="1"/>
          </p:cNvGrpSpPr>
          <p:nvPr/>
        </p:nvGrpSpPr>
        <p:grpSpPr bwMode="auto">
          <a:xfrm>
            <a:off x="8217934" y="4672841"/>
            <a:ext cx="2789238" cy="903288"/>
            <a:chOff x="3246" y="1511"/>
            <a:chExt cx="3807" cy="1233"/>
          </a:xfrm>
        </p:grpSpPr>
        <p:sp>
          <p:nvSpPr>
            <p:cNvPr id="59" name="AutoShape 53"/>
            <p:cNvSpPr>
              <a:spLocks noChangeAspect="1" noChangeArrowheads="1" noTextEdit="1"/>
            </p:cNvSpPr>
            <p:nvPr/>
          </p:nvSpPr>
          <p:spPr bwMode="auto">
            <a:xfrm>
              <a:off x="3246" y="1511"/>
              <a:ext cx="3807" cy="1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00" name="Picture 52" descr="8-19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7" y="1665"/>
              <a:ext cx="3403" cy="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" name="Text Box 51"/>
            <p:cNvSpPr txBox="1">
              <a:spLocks noChangeArrowheads="1"/>
            </p:cNvSpPr>
            <p:nvPr/>
          </p:nvSpPr>
          <p:spPr bwMode="auto">
            <a:xfrm>
              <a:off x="4694" y="2210"/>
              <a:ext cx="873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8-20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2" name="Group 56"/>
          <p:cNvGrpSpPr>
            <a:grpSpLocks noChangeAspect="1"/>
          </p:cNvGrpSpPr>
          <p:nvPr/>
        </p:nvGrpSpPr>
        <p:grpSpPr bwMode="auto">
          <a:xfrm>
            <a:off x="8395648" y="5504388"/>
            <a:ext cx="1277938" cy="1293813"/>
            <a:chOff x="3049" y="3193"/>
            <a:chExt cx="1744" cy="1765"/>
          </a:xfrm>
        </p:grpSpPr>
        <p:sp>
          <p:nvSpPr>
            <p:cNvPr id="63" name="AutoShape 59"/>
            <p:cNvSpPr>
              <a:spLocks noChangeAspect="1" noChangeArrowheads="1" noTextEdit="1"/>
            </p:cNvSpPr>
            <p:nvPr/>
          </p:nvSpPr>
          <p:spPr bwMode="auto">
            <a:xfrm>
              <a:off x="3049" y="3193"/>
              <a:ext cx="1744" cy="17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06" name="Picture 58" descr="8-2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4" y="3399"/>
              <a:ext cx="1554" cy="1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48" name="Text Box 57"/>
            <p:cNvSpPr txBox="1">
              <a:spLocks noChangeArrowheads="1"/>
            </p:cNvSpPr>
            <p:nvPr/>
          </p:nvSpPr>
          <p:spPr bwMode="auto">
            <a:xfrm>
              <a:off x="3526" y="4487"/>
              <a:ext cx="873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8-21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89746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725" y="888028"/>
            <a:ext cx="16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7729" y="1315328"/>
            <a:ext cx="6240594" cy="2487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C00000"/>
                </a:solidFill>
              </a:rPr>
              <a:t>复杂星形</a:t>
            </a:r>
            <a:r>
              <a:rPr lang="zh-CN" altLang="zh-CN" sz="1400" b="1" dirty="0" smtClean="0">
                <a:solidFill>
                  <a:srgbClr val="C00000"/>
                </a:solidFill>
              </a:rPr>
              <a:t>工具</a:t>
            </a:r>
            <a:r>
              <a:rPr lang="zh-CN" altLang="zh-CN" sz="1400" dirty="0" smtClean="0"/>
              <a:t>“复杂星形工具”</a:t>
            </a:r>
            <a:r>
              <a:rPr lang="zh-CN" altLang="zh-CN" sz="1400" dirty="0"/>
              <a:t>用于绘制有交叉边缘的星形，同星形的绘制方法一样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pPr>
              <a:lnSpc>
                <a:spcPts val="1700"/>
              </a:lnSpc>
            </a:pPr>
            <a:endParaRPr lang="en-US" altLang="zh-CN" sz="1400" b="1" dirty="0" smtClean="0">
              <a:solidFill>
                <a:srgbClr val="FF0000"/>
              </a:solidFill>
            </a:endParaRPr>
          </a:p>
          <a:p>
            <a:pPr>
              <a:lnSpc>
                <a:spcPts val="1700"/>
              </a:lnSpc>
            </a:pPr>
            <a:r>
              <a:rPr lang="zh-CN" altLang="zh-CN" sz="1400" b="1" dirty="0" smtClean="0">
                <a:solidFill>
                  <a:srgbClr val="FF0000"/>
                </a:solidFill>
              </a:rPr>
              <a:t>绘制</a:t>
            </a:r>
            <a:r>
              <a:rPr lang="zh-CN" altLang="zh-CN" sz="1400" b="1" dirty="0">
                <a:solidFill>
                  <a:srgbClr val="FF0000"/>
                </a:solidFill>
              </a:rPr>
              <a:t>复杂</a:t>
            </a:r>
            <a:r>
              <a:rPr lang="zh-CN" altLang="zh-CN" sz="1400" b="1" dirty="0" smtClean="0">
                <a:solidFill>
                  <a:srgbClr val="FF0000"/>
                </a:solidFill>
              </a:rPr>
              <a:t>星形</a:t>
            </a:r>
            <a:r>
              <a:rPr lang="en-US" altLang="zh-CN" sz="1400" dirty="0">
                <a:solidFill>
                  <a:srgbClr val="FF0000"/>
                </a:solidFill>
              </a:rPr>
              <a:t>:</a:t>
            </a:r>
            <a:r>
              <a:rPr lang="zh-CN" altLang="zh-CN" sz="1400" dirty="0" smtClean="0"/>
              <a:t>选择</a:t>
            </a:r>
            <a:r>
              <a:rPr lang="zh-CN" altLang="zh-CN" sz="1400" dirty="0"/>
              <a:t>“复杂星形工具”，将光标移动到页面空白处，按住左键拖曳鼠标，如图</a:t>
            </a:r>
            <a:r>
              <a:rPr lang="en-US" altLang="zh-CN" sz="1400" dirty="0"/>
              <a:t>8-22</a:t>
            </a:r>
            <a:r>
              <a:rPr lang="zh-CN" altLang="zh-CN" sz="1400" dirty="0"/>
              <a:t>所示。松开鼠标完成编辑，如图</a:t>
            </a:r>
            <a:r>
              <a:rPr lang="en-US" altLang="zh-CN" sz="1400" dirty="0"/>
              <a:t>8-23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复杂星形的</a:t>
            </a:r>
            <a:r>
              <a:rPr lang="zh-CN" altLang="zh-CN" sz="1400" b="1" dirty="0" smtClean="0">
                <a:solidFill>
                  <a:srgbClr val="FF0000"/>
                </a:solidFill>
              </a:rPr>
              <a:t>设置</a:t>
            </a:r>
            <a:r>
              <a:rPr lang="en-US" altLang="zh-CN" sz="1400" dirty="0">
                <a:solidFill>
                  <a:srgbClr val="FF0000"/>
                </a:solidFill>
              </a:rPr>
              <a:t>:</a:t>
            </a:r>
            <a:r>
              <a:rPr lang="zh-CN" altLang="zh-CN" sz="1400" dirty="0" smtClean="0"/>
              <a:t>“复杂星形”</a:t>
            </a:r>
            <a:r>
              <a:rPr lang="zh-CN" altLang="zh-CN" sz="1400" dirty="0"/>
              <a:t>的属性栏如图</a:t>
            </a:r>
            <a:r>
              <a:rPr lang="en-US" altLang="zh-CN" sz="1400" dirty="0"/>
              <a:t>8-24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点数或边数：</a:t>
            </a:r>
            <a:r>
              <a:rPr lang="zh-CN" altLang="zh-CN" sz="1400" dirty="0"/>
              <a:t>最大值为</a:t>
            </a:r>
            <a:r>
              <a:rPr lang="en-US" altLang="zh-CN" sz="1400" dirty="0"/>
              <a:t>500</a:t>
            </a:r>
            <a:r>
              <a:rPr lang="zh-CN" altLang="zh-CN" sz="1400" dirty="0"/>
              <a:t>如图</a:t>
            </a:r>
            <a:r>
              <a:rPr lang="en-US" altLang="zh-CN" sz="1400" dirty="0"/>
              <a:t>8-25</a:t>
            </a:r>
            <a:r>
              <a:rPr lang="zh-CN" altLang="zh-CN" sz="1400" dirty="0"/>
              <a:t>所示，最小值为</a:t>
            </a:r>
            <a:r>
              <a:rPr lang="en-US" altLang="zh-CN" sz="1400" dirty="0"/>
              <a:t>5</a:t>
            </a:r>
            <a:r>
              <a:rPr lang="zh-CN" altLang="zh-CN" sz="1400" dirty="0"/>
              <a:t>，为交叉的五角星，如图</a:t>
            </a:r>
            <a:r>
              <a:rPr lang="en-US" altLang="zh-CN" sz="1400" dirty="0"/>
              <a:t>8-26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锐度：</a:t>
            </a:r>
            <a:r>
              <a:rPr lang="zh-CN" altLang="zh-CN" sz="1400" dirty="0"/>
              <a:t>最小值为</a:t>
            </a:r>
            <a:r>
              <a:rPr lang="en-US" altLang="zh-CN" sz="1400" dirty="0"/>
              <a:t>1</a:t>
            </a:r>
            <a:r>
              <a:rPr lang="zh-CN" altLang="zh-CN" sz="1400" dirty="0"/>
              <a:t>，边数越大越偏向正圆，如图</a:t>
            </a:r>
            <a:r>
              <a:rPr lang="en-US" altLang="zh-CN" sz="1400" dirty="0"/>
              <a:t>8-27</a:t>
            </a:r>
            <a:r>
              <a:rPr lang="zh-CN" altLang="zh-CN" sz="1400" dirty="0"/>
              <a:t>所示。最大数值随着边数的增加而增加，如图</a:t>
            </a:r>
            <a:r>
              <a:rPr lang="en-US" altLang="zh-CN" sz="1400" dirty="0"/>
              <a:t>8-28</a:t>
            </a:r>
            <a:r>
              <a:rPr lang="zh-CN" altLang="zh-CN" sz="1400" dirty="0"/>
              <a:t>所示。</a:t>
            </a:r>
          </a:p>
          <a:p>
            <a:endParaRPr lang="en-US" altLang="zh-CN" sz="1400" dirty="0" smtClean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4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437729" y="3777541"/>
            <a:ext cx="6240594" cy="2051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zh-CN" sz="1400" b="1" dirty="0" smtClean="0">
                <a:solidFill>
                  <a:srgbClr val="C00000"/>
                </a:solidFill>
              </a:rPr>
              <a:t>图纸</a:t>
            </a:r>
            <a:r>
              <a:rPr lang="zh-CN" altLang="zh-CN" sz="1400" dirty="0" smtClean="0"/>
              <a:t>“图纸工具”</a:t>
            </a:r>
            <a:r>
              <a:rPr lang="zh-CN" altLang="zh-CN" sz="1400" dirty="0"/>
              <a:t>是用来绘制由矩形组成的网格，格子也可以进行相应的设置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pPr>
              <a:lnSpc>
                <a:spcPts val="1700"/>
              </a:lnSpc>
            </a:pPr>
            <a:endParaRPr lang="en-US" altLang="zh-CN" sz="1400" dirty="0" smtClean="0"/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设置参数：</a:t>
            </a:r>
            <a:r>
              <a:rPr lang="zh-CN" altLang="zh-CN" sz="1400" dirty="0"/>
              <a:t>设置网格的行列数有两种方法：方法一，选择工具箱中的“图纸工具”，然后在属性栏上输入“行数和列数”，。如图</a:t>
            </a:r>
            <a:r>
              <a:rPr lang="en-US" altLang="zh-CN" sz="1400" dirty="0"/>
              <a:t>8-29</a:t>
            </a:r>
            <a:r>
              <a:rPr lang="zh-CN" altLang="zh-CN" sz="1400" dirty="0"/>
              <a:t>所示。行输入</a:t>
            </a:r>
            <a:r>
              <a:rPr lang="en-US" altLang="zh-CN" sz="1400" dirty="0"/>
              <a:t>3</a:t>
            </a:r>
            <a:r>
              <a:rPr lang="zh-CN" altLang="zh-CN" sz="1400" dirty="0"/>
              <a:t>，列输入</a:t>
            </a:r>
            <a:r>
              <a:rPr lang="en-US" altLang="zh-CN" sz="1400" dirty="0"/>
              <a:t>5</a:t>
            </a:r>
            <a:r>
              <a:rPr lang="zh-CN" altLang="zh-CN" sz="1400" dirty="0"/>
              <a:t>如图</a:t>
            </a:r>
            <a:r>
              <a:rPr lang="en-US" altLang="zh-CN" sz="1400" dirty="0"/>
              <a:t>8-30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dirty="0"/>
              <a:t>方法二，双击工具箱中的“图纸工具”打开“选项”面板，如图</a:t>
            </a:r>
            <a:r>
              <a:rPr lang="en-US" altLang="zh-CN" sz="1400" dirty="0"/>
              <a:t>8-31</a:t>
            </a:r>
            <a:r>
              <a:rPr lang="zh-CN" altLang="zh-CN" sz="1400" dirty="0"/>
              <a:t>所示，然后在“宽度方向单元格数”和“高度方向单元格数”后面输入数值，单击“确定”即设置好网格数值。</a:t>
            </a:r>
          </a:p>
          <a:p>
            <a:endParaRPr lang="en-US" altLang="zh-CN" sz="1400" dirty="0" smtClean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49" name="Group 1"/>
          <p:cNvGrpSpPr>
            <a:grpSpLocks noChangeAspect="1"/>
          </p:cNvGrpSpPr>
          <p:nvPr/>
        </p:nvGrpSpPr>
        <p:grpSpPr bwMode="auto">
          <a:xfrm>
            <a:off x="6738567" y="888029"/>
            <a:ext cx="1471306" cy="1397766"/>
            <a:chOff x="2645" y="8740"/>
            <a:chExt cx="3699" cy="2766"/>
          </a:xfrm>
        </p:grpSpPr>
        <p:sp>
          <p:nvSpPr>
            <p:cNvPr id="205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645" y="8740"/>
              <a:ext cx="3699" cy="2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74" name="Picture 2" descr="8-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8" y="8883"/>
              <a:ext cx="3546" cy="22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53" name="Group 5"/>
          <p:cNvGrpSpPr>
            <a:grpSpLocks noChangeAspect="1"/>
          </p:cNvGrpSpPr>
          <p:nvPr/>
        </p:nvGrpSpPr>
        <p:grpSpPr bwMode="auto">
          <a:xfrm>
            <a:off x="8194499" y="917674"/>
            <a:ext cx="1376123" cy="1384391"/>
            <a:chOff x="3049" y="9616"/>
            <a:chExt cx="2524" cy="2540"/>
          </a:xfrm>
        </p:grpSpPr>
        <p:sp>
          <p:nvSpPr>
            <p:cNvPr id="2054" name="AutoShape 8"/>
            <p:cNvSpPr>
              <a:spLocks noChangeAspect="1" noChangeArrowheads="1" noTextEdit="1"/>
            </p:cNvSpPr>
            <p:nvPr/>
          </p:nvSpPr>
          <p:spPr bwMode="auto">
            <a:xfrm>
              <a:off x="3049" y="9616"/>
              <a:ext cx="2524" cy="25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79" name="Picture 7" descr="8-2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4" y="9681"/>
              <a:ext cx="2389" cy="20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5" name="Text Box 6"/>
            <p:cNvSpPr txBox="1">
              <a:spLocks noChangeArrowheads="1"/>
            </p:cNvSpPr>
            <p:nvPr/>
          </p:nvSpPr>
          <p:spPr bwMode="auto">
            <a:xfrm>
              <a:off x="3842" y="11746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8-23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4" name="Text Box 6"/>
          <p:cNvSpPr txBox="1">
            <a:spLocks noChangeArrowheads="1"/>
          </p:cNvSpPr>
          <p:nvPr/>
        </p:nvSpPr>
        <p:spPr bwMode="auto">
          <a:xfrm>
            <a:off x="7335760" y="2280909"/>
            <a:ext cx="602728" cy="28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8-22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56" name="Rectangle 1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58" name="Group 11"/>
          <p:cNvGrpSpPr>
            <a:grpSpLocks noChangeAspect="1"/>
          </p:cNvGrpSpPr>
          <p:nvPr/>
        </p:nvGrpSpPr>
        <p:grpSpPr bwMode="auto">
          <a:xfrm>
            <a:off x="9555559" y="1133357"/>
            <a:ext cx="2784475" cy="823913"/>
            <a:chOff x="3049" y="10718"/>
            <a:chExt cx="3802" cy="1124"/>
          </a:xfrm>
        </p:grpSpPr>
        <p:sp>
          <p:nvSpPr>
            <p:cNvPr id="2059" name="AutoShape 14"/>
            <p:cNvSpPr>
              <a:spLocks noChangeAspect="1" noChangeArrowheads="1" noTextEdit="1"/>
            </p:cNvSpPr>
            <p:nvPr/>
          </p:nvSpPr>
          <p:spPr bwMode="auto">
            <a:xfrm>
              <a:off x="3049" y="10718"/>
              <a:ext cx="3802" cy="1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85" name="Picture 13" descr="8-2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8" y="10785"/>
              <a:ext cx="3368" cy="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0" name="Text Box 12"/>
            <p:cNvSpPr txBox="1">
              <a:spLocks noChangeArrowheads="1"/>
            </p:cNvSpPr>
            <p:nvPr/>
          </p:nvSpPr>
          <p:spPr bwMode="auto">
            <a:xfrm>
              <a:off x="4409" y="11338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8-24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61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62" name="Group 17"/>
          <p:cNvGrpSpPr>
            <a:grpSpLocks noChangeAspect="1"/>
          </p:cNvGrpSpPr>
          <p:nvPr/>
        </p:nvGrpSpPr>
        <p:grpSpPr bwMode="auto">
          <a:xfrm>
            <a:off x="6676813" y="2422234"/>
            <a:ext cx="1727200" cy="1441450"/>
            <a:chOff x="3049" y="156"/>
            <a:chExt cx="2358" cy="1967"/>
          </a:xfrm>
        </p:grpSpPr>
        <p:sp>
          <p:nvSpPr>
            <p:cNvPr id="2064" name="AutoShape 20"/>
            <p:cNvSpPr>
              <a:spLocks noChangeAspect="1" noChangeArrowheads="1" noTextEdit="1"/>
            </p:cNvSpPr>
            <p:nvPr/>
          </p:nvSpPr>
          <p:spPr bwMode="auto">
            <a:xfrm>
              <a:off x="3049" y="156"/>
              <a:ext cx="2358" cy="1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91" name="Picture 19" descr="8-2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2" y="156"/>
              <a:ext cx="1947" cy="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5" name="Text Box 18"/>
            <p:cNvSpPr txBox="1">
              <a:spLocks noChangeArrowheads="1"/>
            </p:cNvSpPr>
            <p:nvPr/>
          </p:nvSpPr>
          <p:spPr bwMode="auto">
            <a:xfrm>
              <a:off x="3847" y="1662"/>
              <a:ext cx="873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8-25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66" name="Rectangle 2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67" name="Group 23"/>
          <p:cNvGrpSpPr>
            <a:grpSpLocks noChangeAspect="1"/>
          </p:cNvGrpSpPr>
          <p:nvPr/>
        </p:nvGrpSpPr>
        <p:grpSpPr bwMode="auto">
          <a:xfrm>
            <a:off x="8301685" y="2401258"/>
            <a:ext cx="1603375" cy="1438275"/>
            <a:chOff x="3049" y="2172"/>
            <a:chExt cx="2190" cy="1964"/>
          </a:xfrm>
        </p:grpSpPr>
        <p:sp>
          <p:nvSpPr>
            <p:cNvPr id="2068" name="AutoShape 26"/>
            <p:cNvSpPr>
              <a:spLocks noChangeAspect="1" noChangeArrowheads="1" noTextEdit="1"/>
            </p:cNvSpPr>
            <p:nvPr/>
          </p:nvSpPr>
          <p:spPr bwMode="auto">
            <a:xfrm>
              <a:off x="3049" y="2172"/>
              <a:ext cx="2190" cy="1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Text Box 25"/>
            <p:cNvSpPr txBox="1">
              <a:spLocks noChangeArrowheads="1"/>
            </p:cNvSpPr>
            <p:nvPr/>
          </p:nvSpPr>
          <p:spPr bwMode="auto">
            <a:xfrm>
              <a:off x="3743" y="3726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8-26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3096" name="Picture 24" descr="8-2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2279"/>
              <a:ext cx="1904" cy="1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71" name="Rectangle 3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72" name="Group 29"/>
          <p:cNvGrpSpPr>
            <a:grpSpLocks noChangeAspect="1"/>
          </p:cNvGrpSpPr>
          <p:nvPr/>
        </p:nvGrpSpPr>
        <p:grpSpPr bwMode="auto">
          <a:xfrm>
            <a:off x="10059615" y="2310315"/>
            <a:ext cx="1957388" cy="1665288"/>
            <a:chOff x="3049" y="3218"/>
            <a:chExt cx="2672" cy="2272"/>
          </a:xfrm>
        </p:grpSpPr>
        <p:sp>
          <p:nvSpPr>
            <p:cNvPr id="2073" name="AutoShape 32"/>
            <p:cNvSpPr>
              <a:spLocks noChangeAspect="1" noChangeArrowheads="1" noTextEdit="1"/>
            </p:cNvSpPr>
            <p:nvPr/>
          </p:nvSpPr>
          <p:spPr bwMode="auto">
            <a:xfrm>
              <a:off x="3049" y="3218"/>
              <a:ext cx="2672" cy="2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03" name="Picture 31" descr="8-2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0" y="3310"/>
              <a:ext cx="2176" cy="16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4" name="Text Box 30"/>
            <p:cNvSpPr txBox="1">
              <a:spLocks noChangeArrowheads="1"/>
            </p:cNvSpPr>
            <p:nvPr/>
          </p:nvSpPr>
          <p:spPr bwMode="auto">
            <a:xfrm>
              <a:off x="3925" y="4980"/>
              <a:ext cx="874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8-27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76" name="Rectangle 3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77" name="Group 35"/>
          <p:cNvGrpSpPr>
            <a:grpSpLocks noChangeAspect="1"/>
          </p:cNvGrpSpPr>
          <p:nvPr/>
        </p:nvGrpSpPr>
        <p:grpSpPr bwMode="auto">
          <a:xfrm>
            <a:off x="6605375" y="3908321"/>
            <a:ext cx="1333113" cy="1208629"/>
            <a:chOff x="3049" y="5359"/>
            <a:chExt cx="2553" cy="2316"/>
          </a:xfrm>
        </p:grpSpPr>
        <p:sp>
          <p:nvSpPr>
            <p:cNvPr id="2078" name="AutoShape 38"/>
            <p:cNvSpPr>
              <a:spLocks noChangeAspect="1" noChangeArrowheads="1" noTextEdit="1"/>
            </p:cNvSpPr>
            <p:nvPr/>
          </p:nvSpPr>
          <p:spPr bwMode="auto">
            <a:xfrm>
              <a:off x="3049" y="5359"/>
              <a:ext cx="2553" cy="23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09" name="Picture 37" descr="8-2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" y="5471"/>
              <a:ext cx="2247" cy="16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9" name="Text Box 36"/>
            <p:cNvSpPr txBox="1">
              <a:spLocks noChangeArrowheads="1"/>
            </p:cNvSpPr>
            <p:nvPr/>
          </p:nvSpPr>
          <p:spPr bwMode="auto">
            <a:xfrm>
              <a:off x="3853" y="7144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8-28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80" name="Rectangle 4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5" name="Rectangle 5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86" name="Group 47"/>
          <p:cNvGrpSpPr>
            <a:grpSpLocks noChangeAspect="1"/>
          </p:cNvGrpSpPr>
          <p:nvPr/>
        </p:nvGrpSpPr>
        <p:grpSpPr bwMode="auto">
          <a:xfrm>
            <a:off x="7795471" y="4139031"/>
            <a:ext cx="4372456" cy="414338"/>
            <a:chOff x="1800" y="8936"/>
            <a:chExt cx="7291" cy="652"/>
          </a:xfrm>
        </p:grpSpPr>
        <p:sp>
          <p:nvSpPr>
            <p:cNvPr id="2087" name="AutoShape 50"/>
            <p:cNvSpPr>
              <a:spLocks noChangeAspect="1" noChangeArrowheads="1" noTextEdit="1"/>
            </p:cNvSpPr>
            <p:nvPr/>
          </p:nvSpPr>
          <p:spPr bwMode="auto">
            <a:xfrm>
              <a:off x="1800" y="8936"/>
              <a:ext cx="7291" cy="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21" name="Picture 49" descr="8-28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0" y="9001"/>
              <a:ext cx="5936" cy="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89" name="Text Box 48"/>
            <p:cNvSpPr txBox="1">
              <a:spLocks noChangeArrowheads="1"/>
            </p:cNvSpPr>
            <p:nvPr/>
          </p:nvSpPr>
          <p:spPr bwMode="auto">
            <a:xfrm>
              <a:off x="7963" y="9001"/>
              <a:ext cx="1008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8-29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90" name="Rectangle 5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91" name="Group 53"/>
          <p:cNvGrpSpPr>
            <a:grpSpLocks noChangeAspect="1"/>
          </p:cNvGrpSpPr>
          <p:nvPr/>
        </p:nvGrpSpPr>
        <p:grpSpPr bwMode="auto">
          <a:xfrm>
            <a:off x="6668036" y="5301208"/>
            <a:ext cx="1854200" cy="1404938"/>
            <a:chOff x="4648" y="9838"/>
            <a:chExt cx="2919" cy="2213"/>
          </a:xfrm>
        </p:grpSpPr>
        <p:sp>
          <p:nvSpPr>
            <p:cNvPr id="2092" name="AutoShape 56"/>
            <p:cNvSpPr>
              <a:spLocks noChangeAspect="1" noChangeArrowheads="1" noTextEdit="1"/>
            </p:cNvSpPr>
            <p:nvPr/>
          </p:nvSpPr>
          <p:spPr bwMode="auto">
            <a:xfrm>
              <a:off x="4648" y="9838"/>
              <a:ext cx="2919" cy="22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27" name="Picture 55" descr="8-29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0" y="9916"/>
              <a:ext cx="2787" cy="1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94" name="Text Box 54"/>
            <p:cNvSpPr txBox="1">
              <a:spLocks noChangeArrowheads="1"/>
            </p:cNvSpPr>
            <p:nvPr/>
          </p:nvSpPr>
          <p:spPr bwMode="auto">
            <a:xfrm>
              <a:off x="5669" y="11578"/>
              <a:ext cx="1008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8-30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95" name="Rectangle 6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96" name="Group 59"/>
          <p:cNvGrpSpPr>
            <a:grpSpLocks noChangeAspect="1"/>
          </p:cNvGrpSpPr>
          <p:nvPr/>
        </p:nvGrpSpPr>
        <p:grpSpPr bwMode="auto">
          <a:xfrm>
            <a:off x="8754556" y="4596960"/>
            <a:ext cx="2736903" cy="2121478"/>
            <a:chOff x="3049" y="12171"/>
            <a:chExt cx="5473" cy="4244"/>
          </a:xfrm>
        </p:grpSpPr>
        <p:sp>
          <p:nvSpPr>
            <p:cNvPr id="2097" name="AutoShape 62"/>
            <p:cNvSpPr>
              <a:spLocks noChangeAspect="1" noChangeArrowheads="1" noTextEdit="1"/>
            </p:cNvSpPr>
            <p:nvPr/>
          </p:nvSpPr>
          <p:spPr bwMode="auto">
            <a:xfrm>
              <a:off x="3049" y="12171"/>
              <a:ext cx="5473" cy="4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33" name="Picture 61" descr="8-3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1" y="12247"/>
              <a:ext cx="5075" cy="3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98" name="Text Box 60"/>
            <p:cNvSpPr txBox="1">
              <a:spLocks noChangeArrowheads="1"/>
            </p:cNvSpPr>
            <p:nvPr/>
          </p:nvSpPr>
          <p:spPr bwMode="auto">
            <a:xfrm>
              <a:off x="5219" y="16005"/>
              <a:ext cx="142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8-31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1727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725" y="888028"/>
            <a:ext cx="16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781" y="1508260"/>
            <a:ext cx="6094434" cy="3572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b="1" dirty="0" smtClean="0">
                <a:solidFill>
                  <a:srgbClr val="C00000"/>
                </a:solidFill>
              </a:rPr>
              <a:t>螺纹</a:t>
            </a:r>
            <a:r>
              <a:rPr lang="zh-CN" altLang="zh-CN" sz="1400" dirty="0" smtClean="0"/>
              <a:t>“螺纹工具”</a:t>
            </a:r>
            <a:r>
              <a:rPr lang="zh-CN" altLang="zh-CN" sz="1400" dirty="0"/>
              <a:t>用来绘制特殊的对称式和对数螺旋纹图形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endParaRPr lang="zh-CN" altLang="zh-CN" sz="1400" dirty="0"/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绘制</a:t>
            </a:r>
            <a:r>
              <a:rPr lang="zh-CN" altLang="zh-CN" sz="1400" b="1" dirty="0" smtClean="0">
                <a:solidFill>
                  <a:srgbClr val="FF0000"/>
                </a:solidFill>
              </a:rPr>
              <a:t>螺纹</a:t>
            </a:r>
            <a:r>
              <a:rPr lang="en-US" altLang="zh-CN" sz="1400" b="1" dirty="0" smtClean="0">
                <a:solidFill>
                  <a:srgbClr val="FF0000"/>
                </a:solidFill>
              </a:rPr>
              <a:t>:</a:t>
            </a:r>
            <a:r>
              <a:rPr lang="zh-CN" altLang="zh-CN" sz="1400" dirty="0" smtClean="0"/>
              <a:t>选择</a:t>
            </a:r>
            <a:r>
              <a:rPr lang="zh-CN" altLang="zh-CN" sz="1400" dirty="0"/>
              <a:t>“螺纹工具”，按住鼠标左键在页面空白处拖曳鼠标，松开左键完成绘制，如图</a:t>
            </a:r>
            <a:r>
              <a:rPr lang="en-US" altLang="zh-CN" sz="1400" dirty="0"/>
              <a:t>8-32</a:t>
            </a:r>
            <a:r>
              <a:rPr lang="zh-CN" altLang="zh-CN" sz="1400" dirty="0"/>
              <a:t>所示。按住</a:t>
            </a:r>
            <a:r>
              <a:rPr lang="en-US" altLang="zh-CN" sz="1400" dirty="0"/>
              <a:t>ctrl</a:t>
            </a:r>
            <a:r>
              <a:rPr lang="zh-CN" altLang="zh-CN" sz="1400" dirty="0"/>
              <a:t>键可以绘制圆形螺纹，按住</a:t>
            </a:r>
            <a:r>
              <a:rPr lang="en-US" altLang="zh-CN" sz="1400" dirty="0"/>
              <a:t>shift</a:t>
            </a:r>
            <a:r>
              <a:rPr lang="zh-CN" altLang="zh-CN" sz="1400" dirty="0"/>
              <a:t>键可以从中心开始绘制螺纹，按住</a:t>
            </a:r>
            <a:r>
              <a:rPr lang="en-US" altLang="zh-CN" sz="1400" dirty="0" err="1"/>
              <a:t>shift+ctrl</a:t>
            </a:r>
            <a:r>
              <a:rPr lang="zh-CN" altLang="zh-CN" sz="1400" dirty="0"/>
              <a:t>组合键可以以中心开始绘制圆形螺纹，如图</a:t>
            </a:r>
            <a:r>
              <a:rPr lang="en-US" altLang="zh-CN" sz="1400" dirty="0"/>
              <a:t>8-33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设置</a:t>
            </a:r>
            <a:r>
              <a:rPr lang="zh-CN" altLang="zh-CN" sz="1400" b="1" dirty="0" smtClean="0">
                <a:solidFill>
                  <a:srgbClr val="FF0000"/>
                </a:solidFill>
              </a:rPr>
              <a:t>螺纹</a:t>
            </a:r>
            <a:r>
              <a:rPr lang="en-US" altLang="zh-CN" sz="1400" b="1" dirty="0" smtClean="0">
                <a:solidFill>
                  <a:srgbClr val="FF0000"/>
                </a:solidFill>
              </a:rPr>
              <a:t>:</a:t>
            </a:r>
            <a:r>
              <a:rPr lang="zh-CN" altLang="zh-CN" sz="1400" dirty="0" smtClean="0"/>
              <a:t>“螺纹工具”</a:t>
            </a:r>
            <a:r>
              <a:rPr lang="zh-CN" altLang="zh-CN" sz="1400" dirty="0"/>
              <a:t>属性栏如图</a:t>
            </a:r>
            <a:r>
              <a:rPr lang="en-US" altLang="zh-CN" sz="1400" dirty="0"/>
              <a:t>8-34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螺纹回圈：</a:t>
            </a:r>
            <a:r>
              <a:rPr lang="zh-CN" altLang="zh-CN" sz="1400" dirty="0"/>
              <a:t>用来设置螺纹中完整圆形回圈的圈数，最小为</a:t>
            </a:r>
            <a:r>
              <a:rPr lang="en-US" altLang="zh-CN" sz="1400" dirty="0"/>
              <a:t>1</a:t>
            </a:r>
            <a:r>
              <a:rPr lang="zh-CN" altLang="zh-CN" sz="1400" dirty="0"/>
              <a:t>，最大为</a:t>
            </a:r>
            <a:r>
              <a:rPr lang="en-US" altLang="zh-CN" sz="1400" dirty="0"/>
              <a:t>100</a:t>
            </a:r>
            <a:r>
              <a:rPr lang="zh-CN" altLang="zh-CN" sz="1400" dirty="0"/>
              <a:t>，如图</a:t>
            </a:r>
            <a:r>
              <a:rPr lang="en-US" altLang="zh-CN" sz="1400" dirty="0"/>
              <a:t>8-35</a:t>
            </a:r>
            <a:r>
              <a:rPr lang="zh-CN" altLang="zh-CN" sz="1400" dirty="0"/>
              <a:t>所示，数值越大螺纹圈数越密集。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对称式螺纹：</a:t>
            </a:r>
            <a:r>
              <a:rPr lang="zh-CN" altLang="zh-CN" sz="1400" dirty="0"/>
              <a:t>单击即可激活，螺纹的回圈间距是均匀的，如图</a:t>
            </a:r>
            <a:r>
              <a:rPr lang="en-US" altLang="zh-CN" sz="1400" dirty="0"/>
              <a:t>8-36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对数螺纹：</a:t>
            </a:r>
            <a:r>
              <a:rPr lang="zh-CN" altLang="zh-CN" sz="1400" dirty="0"/>
              <a:t>单击即可激活，螺纹的回圈间距是由内向外不断增大的，如图</a:t>
            </a:r>
            <a:r>
              <a:rPr lang="en-US" altLang="zh-CN" sz="1400" dirty="0"/>
              <a:t>8-37</a:t>
            </a:r>
            <a:r>
              <a:rPr lang="zh-CN" altLang="zh-CN" sz="1400" dirty="0"/>
              <a:t>所示。</a:t>
            </a:r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FF0000"/>
                </a:solidFill>
              </a:rPr>
              <a:t>螺纹扩展参数：</a:t>
            </a:r>
            <a:r>
              <a:rPr lang="zh-CN" altLang="zh-CN" sz="1400" dirty="0"/>
              <a:t>只有对数螺纹激活时，螺纹扩展参数才被激活，螺纹扩展参数最小值为</a:t>
            </a:r>
            <a:r>
              <a:rPr lang="en-US" altLang="zh-CN" sz="1400" dirty="0"/>
              <a:t>1</a:t>
            </a:r>
            <a:r>
              <a:rPr lang="zh-CN" altLang="zh-CN" sz="1400" dirty="0"/>
              <a:t>，内圈间距均匀显示，如图</a:t>
            </a:r>
            <a:r>
              <a:rPr lang="en-US" altLang="zh-CN" sz="1400" dirty="0"/>
              <a:t>8-38</a:t>
            </a:r>
            <a:r>
              <a:rPr lang="zh-CN" altLang="zh-CN" sz="1400" dirty="0"/>
              <a:t>所示。最大值为</a:t>
            </a:r>
            <a:r>
              <a:rPr lang="en-US" altLang="zh-CN" sz="1400" dirty="0"/>
              <a:t>100</a:t>
            </a:r>
            <a:r>
              <a:rPr lang="zh-CN" altLang="zh-CN" sz="1400" dirty="0"/>
              <a:t>，间距内圈最小，越往外越大，如图</a:t>
            </a:r>
            <a:r>
              <a:rPr lang="en-US" altLang="zh-CN" sz="1400" dirty="0"/>
              <a:t>8-39</a:t>
            </a:r>
            <a:r>
              <a:rPr lang="zh-CN" altLang="zh-CN" sz="1400" dirty="0"/>
              <a:t>所示。</a:t>
            </a:r>
          </a:p>
          <a:p>
            <a:endParaRPr lang="en-US" altLang="zh-CN" sz="1400" dirty="0" smtClean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4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6" name="Rectangle 1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1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6" name="Rectangle 2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1" name="Rectangle 3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6" name="Rectangle 3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0" name="Rectangle 4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5" name="Rectangle 5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0" name="Rectangle 5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5" name="Rectangle 6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Group 1"/>
          <p:cNvGrpSpPr>
            <a:grpSpLocks noChangeAspect="1"/>
          </p:cNvGrpSpPr>
          <p:nvPr/>
        </p:nvGrpSpPr>
        <p:grpSpPr bwMode="auto">
          <a:xfrm>
            <a:off x="6712723" y="1060302"/>
            <a:ext cx="2181225" cy="1368425"/>
            <a:chOff x="3049" y="8565"/>
            <a:chExt cx="2978" cy="1869"/>
          </a:xfrm>
        </p:grpSpPr>
        <p:sp>
          <p:nvSpPr>
            <p:cNvPr id="16" name="AutoShape 4"/>
            <p:cNvSpPr>
              <a:spLocks noChangeAspect="1" noChangeArrowheads="1" noTextEdit="1"/>
            </p:cNvSpPr>
            <p:nvPr/>
          </p:nvSpPr>
          <p:spPr bwMode="auto">
            <a:xfrm>
              <a:off x="3049" y="8565"/>
              <a:ext cx="2978" cy="1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099" name="Picture 3" descr="8-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2" y="8646"/>
              <a:ext cx="2638" cy="13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4104" y="9960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1" name="Group 7"/>
          <p:cNvGrpSpPr>
            <a:grpSpLocks noChangeAspect="1"/>
          </p:cNvGrpSpPr>
          <p:nvPr/>
        </p:nvGrpSpPr>
        <p:grpSpPr bwMode="auto">
          <a:xfrm>
            <a:off x="9233003" y="1091090"/>
            <a:ext cx="1282700" cy="1281113"/>
            <a:chOff x="3049" y="9278"/>
            <a:chExt cx="1750" cy="1749"/>
          </a:xfrm>
        </p:grpSpPr>
        <p:sp>
          <p:nvSpPr>
            <p:cNvPr id="25" name="AutoShape 10"/>
            <p:cNvSpPr>
              <a:spLocks noChangeAspect="1" noChangeArrowheads="1" noTextEdit="1"/>
            </p:cNvSpPr>
            <p:nvPr/>
          </p:nvSpPr>
          <p:spPr bwMode="auto">
            <a:xfrm>
              <a:off x="3049" y="9278"/>
              <a:ext cx="1750" cy="1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05" name="Picture 9" descr="8-3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4" y="9343"/>
              <a:ext cx="1524" cy="1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3532" y="10617"/>
              <a:ext cx="873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0" name="Group 13"/>
          <p:cNvGrpSpPr>
            <a:grpSpLocks noChangeAspect="1"/>
          </p:cNvGrpSpPr>
          <p:nvPr/>
        </p:nvGrpSpPr>
        <p:grpSpPr bwMode="auto">
          <a:xfrm>
            <a:off x="6712724" y="2999262"/>
            <a:ext cx="2520280" cy="1276350"/>
            <a:chOff x="1972" y="13252"/>
            <a:chExt cx="4614" cy="2009"/>
          </a:xfrm>
        </p:grpSpPr>
        <p:sp>
          <p:nvSpPr>
            <p:cNvPr id="32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972" y="13252"/>
              <a:ext cx="4614" cy="20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11" name="Picture 15" descr="8-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3318"/>
              <a:ext cx="4152" cy="15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 Box 14"/>
            <p:cNvSpPr txBox="1">
              <a:spLocks noChangeArrowheads="1"/>
            </p:cNvSpPr>
            <p:nvPr/>
          </p:nvSpPr>
          <p:spPr bwMode="auto">
            <a:xfrm>
              <a:off x="3691" y="14676"/>
              <a:ext cx="1009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7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8" name="Group 19"/>
          <p:cNvGrpSpPr>
            <a:grpSpLocks noChangeAspect="1"/>
          </p:cNvGrpSpPr>
          <p:nvPr/>
        </p:nvGrpSpPr>
        <p:grpSpPr bwMode="auto">
          <a:xfrm>
            <a:off x="6622036" y="2331396"/>
            <a:ext cx="5275263" cy="668338"/>
            <a:chOff x="3049" y="10005"/>
            <a:chExt cx="7201" cy="912"/>
          </a:xfrm>
        </p:grpSpPr>
        <p:sp>
          <p:nvSpPr>
            <p:cNvPr id="39" name="AutoShape 22"/>
            <p:cNvSpPr>
              <a:spLocks noChangeAspect="1" noChangeArrowheads="1" noTextEdit="1"/>
            </p:cNvSpPr>
            <p:nvPr/>
          </p:nvSpPr>
          <p:spPr bwMode="auto">
            <a:xfrm>
              <a:off x="3049" y="10005"/>
              <a:ext cx="7201" cy="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17" name="Picture 21" descr="8-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" y="10086"/>
              <a:ext cx="6776" cy="4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Text Box 20"/>
            <p:cNvSpPr txBox="1">
              <a:spLocks noChangeArrowheads="1"/>
            </p:cNvSpPr>
            <p:nvPr/>
          </p:nvSpPr>
          <p:spPr bwMode="auto">
            <a:xfrm>
              <a:off x="6213" y="10507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43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5" name="Group 25"/>
          <p:cNvGrpSpPr>
            <a:grpSpLocks noChangeAspect="1"/>
          </p:cNvGrpSpPr>
          <p:nvPr/>
        </p:nvGrpSpPr>
        <p:grpSpPr bwMode="auto">
          <a:xfrm>
            <a:off x="9830800" y="2931793"/>
            <a:ext cx="1536700" cy="1411288"/>
            <a:chOff x="1800" y="2199"/>
            <a:chExt cx="2420" cy="2223"/>
          </a:xfrm>
        </p:grpSpPr>
        <p:sp>
          <p:nvSpPr>
            <p:cNvPr id="4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800" y="2199"/>
              <a:ext cx="2420" cy="2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23" name="Picture 27" descr="8-3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6" y="2290"/>
              <a:ext cx="2076" cy="16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 Box 26"/>
            <p:cNvSpPr txBox="1">
              <a:spLocks noChangeArrowheads="1"/>
            </p:cNvSpPr>
            <p:nvPr/>
          </p:nvSpPr>
          <p:spPr bwMode="auto">
            <a:xfrm>
              <a:off x="2506" y="3949"/>
              <a:ext cx="1008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8-36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3" name="Group 31"/>
          <p:cNvGrpSpPr>
            <a:grpSpLocks noChangeAspect="1"/>
          </p:cNvGrpSpPr>
          <p:nvPr/>
        </p:nvGrpSpPr>
        <p:grpSpPr bwMode="auto">
          <a:xfrm>
            <a:off x="6842885" y="4343081"/>
            <a:ext cx="1479550" cy="1354138"/>
            <a:chOff x="3049" y="2216"/>
            <a:chExt cx="2021" cy="1849"/>
          </a:xfrm>
        </p:grpSpPr>
        <p:sp>
          <p:nvSpPr>
            <p:cNvPr id="54" name="AutoShape 34"/>
            <p:cNvSpPr>
              <a:spLocks noChangeAspect="1" noChangeArrowheads="1" noTextEdit="1"/>
            </p:cNvSpPr>
            <p:nvPr/>
          </p:nvSpPr>
          <p:spPr bwMode="auto">
            <a:xfrm>
              <a:off x="3049" y="2216"/>
              <a:ext cx="2021" cy="1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29" name="Picture 33" descr="8-3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" y="2290"/>
              <a:ext cx="1609" cy="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Text Box 32"/>
            <p:cNvSpPr txBox="1">
              <a:spLocks noChangeArrowheads="1"/>
            </p:cNvSpPr>
            <p:nvPr/>
          </p:nvSpPr>
          <p:spPr bwMode="auto">
            <a:xfrm>
              <a:off x="3513" y="3655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8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9" name="Group 37"/>
          <p:cNvGrpSpPr>
            <a:grpSpLocks noChangeAspect="1"/>
          </p:cNvGrpSpPr>
          <p:nvPr/>
        </p:nvGrpSpPr>
        <p:grpSpPr bwMode="auto">
          <a:xfrm>
            <a:off x="8330582" y="4299425"/>
            <a:ext cx="1576388" cy="1441450"/>
            <a:chOff x="1800" y="5608"/>
            <a:chExt cx="2483" cy="2271"/>
          </a:xfrm>
        </p:grpSpPr>
        <p:sp>
          <p:nvSpPr>
            <p:cNvPr id="60" name="AutoShape 40"/>
            <p:cNvSpPr>
              <a:spLocks noChangeAspect="1" noChangeArrowheads="1" noTextEdit="1"/>
            </p:cNvSpPr>
            <p:nvPr/>
          </p:nvSpPr>
          <p:spPr bwMode="auto">
            <a:xfrm>
              <a:off x="1800" y="5608"/>
              <a:ext cx="2483" cy="2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35" name="Picture 39" descr="8-3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7" y="5738"/>
              <a:ext cx="2256" cy="1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" name="Text Box 38"/>
            <p:cNvSpPr txBox="1">
              <a:spLocks noChangeArrowheads="1"/>
            </p:cNvSpPr>
            <p:nvPr/>
          </p:nvSpPr>
          <p:spPr bwMode="auto">
            <a:xfrm>
              <a:off x="2569" y="7328"/>
              <a:ext cx="1008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3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48" name="Group 43"/>
          <p:cNvGrpSpPr>
            <a:grpSpLocks noChangeAspect="1"/>
          </p:cNvGrpSpPr>
          <p:nvPr/>
        </p:nvGrpSpPr>
        <p:grpSpPr bwMode="auto">
          <a:xfrm>
            <a:off x="10304494" y="4491636"/>
            <a:ext cx="1409700" cy="1382713"/>
            <a:chOff x="1800" y="8094"/>
            <a:chExt cx="2219" cy="2178"/>
          </a:xfrm>
        </p:grpSpPr>
        <p:sp>
          <p:nvSpPr>
            <p:cNvPr id="2051" name="AutoShape 46"/>
            <p:cNvSpPr>
              <a:spLocks noChangeAspect="1" noChangeArrowheads="1" noTextEdit="1"/>
            </p:cNvSpPr>
            <p:nvPr/>
          </p:nvSpPr>
          <p:spPr bwMode="auto">
            <a:xfrm>
              <a:off x="1800" y="8094"/>
              <a:ext cx="2219" cy="2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41" name="Picture 45" descr="8-3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9" y="8159"/>
              <a:ext cx="1685" cy="1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7" name="Text Box 44"/>
            <p:cNvSpPr txBox="1">
              <a:spLocks noChangeArrowheads="1"/>
            </p:cNvSpPr>
            <p:nvPr/>
          </p:nvSpPr>
          <p:spPr bwMode="auto">
            <a:xfrm>
              <a:off x="2540" y="9698"/>
              <a:ext cx="1008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8-39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2073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7921741">
            <a:off x="904824" y="13603"/>
            <a:ext cx="547360" cy="542836"/>
          </a:xfrm>
          <a:prstGeom prst="teardrop">
            <a:avLst/>
          </a:prstGeom>
          <a:solidFill>
            <a:srgbClr val="FF9300"/>
          </a:solidFill>
          <a:ln>
            <a:solidFill>
              <a:srgbClr val="FF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54130" y="8022"/>
            <a:ext cx="64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项目八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869" y="285021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/>
              <a:t>应用特殊效果</a:t>
            </a:r>
            <a:endParaRPr lang="zh-CN" altLang="zh-CN" b="1" dirty="0"/>
          </a:p>
        </p:txBody>
      </p:sp>
      <p:sp>
        <p:nvSpPr>
          <p:cNvPr id="7" name="对角圆角矩形 6"/>
          <p:cNvSpPr/>
          <p:nvPr/>
        </p:nvSpPr>
        <p:spPr>
          <a:xfrm>
            <a:off x="7525796" y="260648"/>
            <a:ext cx="1368152" cy="385008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3126" y="332656"/>
            <a:ext cx="1407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zh-CN" altLang="en-US" sz="11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0057" y="346863"/>
            <a:ext cx="17996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制作名片</a:t>
            </a:r>
            <a:endParaRPr lang="zh-CN" altLang="en-US" sz="11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51" y="906424"/>
            <a:ext cx="16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zh-CN" altLang="en-US" dirty="0" smtClean="0"/>
              <a:t>二、知识储备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611343" y="326990"/>
            <a:ext cx="1269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制作网店广告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9992" y="346863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制作立体文字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781" y="1424413"/>
            <a:ext cx="6094434" cy="4449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C00000"/>
                </a:solidFill>
              </a:rPr>
              <a:t>基本</a:t>
            </a:r>
            <a:r>
              <a:rPr lang="zh-CN" altLang="zh-CN" sz="1400" b="1" dirty="0" smtClean="0">
                <a:solidFill>
                  <a:srgbClr val="C00000"/>
                </a:solidFill>
              </a:rPr>
              <a:t>形状</a:t>
            </a:r>
            <a:r>
              <a:rPr lang="zh-CN" altLang="zh-CN" sz="1400" dirty="0" smtClean="0"/>
              <a:t>“基本形状工具”</a:t>
            </a:r>
            <a:r>
              <a:rPr lang="zh-CN" altLang="zh-CN" sz="1400" dirty="0"/>
              <a:t>可以快速绘制平行四边形、梯形、心形、圆柱等基本型，如图</a:t>
            </a:r>
            <a:r>
              <a:rPr lang="en-US" altLang="zh-CN" sz="1400" dirty="0"/>
              <a:t>8-40</a:t>
            </a:r>
            <a:r>
              <a:rPr lang="zh-CN" altLang="zh-CN" sz="1400" dirty="0"/>
              <a:t>所示，绘制的形状如图</a:t>
            </a:r>
            <a:r>
              <a:rPr lang="en-US" altLang="zh-CN" sz="1400" dirty="0"/>
              <a:t>8-41</a:t>
            </a:r>
            <a:r>
              <a:rPr lang="zh-CN" altLang="zh-CN" sz="1400" dirty="0"/>
              <a:t>所示（个别形状会出现红色轮廓沟槽，通过轮廓沟槽可以修改造型的形状）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pPr>
              <a:lnSpc>
                <a:spcPts val="1700"/>
              </a:lnSpc>
            </a:pPr>
            <a:endParaRPr lang="zh-CN" altLang="zh-CN" sz="1400" dirty="0"/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C00000"/>
                </a:solidFill>
              </a:rPr>
              <a:t>箭头</a:t>
            </a:r>
            <a:r>
              <a:rPr lang="zh-CN" altLang="zh-CN" sz="1400" b="1" dirty="0" smtClean="0">
                <a:solidFill>
                  <a:srgbClr val="C00000"/>
                </a:solidFill>
              </a:rPr>
              <a:t>形状</a:t>
            </a:r>
            <a:r>
              <a:rPr lang="zh-CN" altLang="zh-CN" sz="1400" dirty="0" smtClean="0"/>
              <a:t>“箭头形状工具”</a:t>
            </a:r>
            <a:r>
              <a:rPr lang="zh-CN" altLang="zh-CN" sz="1400" dirty="0"/>
              <a:t>可以快速绘制路标、指示牌、方向引导标识等基本型，如图</a:t>
            </a:r>
            <a:r>
              <a:rPr lang="en-US" altLang="zh-CN" sz="1400" dirty="0"/>
              <a:t>8-42</a:t>
            </a:r>
            <a:r>
              <a:rPr lang="zh-CN" altLang="zh-CN" sz="1400" dirty="0"/>
              <a:t>所示（个别形状会出现红色轮廓沟槽，通过轮廓沟槽可以修改形状）绘制的形状如图</a:t>
            </a:r>
            <a:r>
              <a:rPr lang="en-US" altLang="zh-CN" sz="1400" dirty="0"/>
              <a:t>8-43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pPr>
              <a:lnSpc>
                <a:spcPts val="1700"/>
              </a:lnSpc>
            </a:pPr>
            <a:endParaRPr lang="zh-CN" altLang="zh-CN" sz="1400" dirty="0"/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C00000"/>
                </a:solidFill>
              </a:rPr>
              <a:t>流程图形状</a:t>
            </a:r>
            <a:r>
              <a:rPr lang="zh-CN" altLang="zh-CN" sz="1400" b="1" dirty="0" smtClean="0">
                <a:solidFill>
                  <a:srgbClr val="C00000"/>
                </a:solidFill>
              </a:rPr>
              <a:t>工具</a:t>
            </a:r>
            <a:r>
              <a:rPr lang="zh-CN" altLang="zh-CN" sz="1400" dirty="0" smtClean="0"/>
              <a:t>“流程图形状工具” </a:t>
            </a:r>
            <a:r>
              <a:rPr lang="zh-CN" altLang="zh-CN" sz="1400" dirty="0"/>
              <a:t>可以快速绘制数据流程图、信息流程图、旗帜等，如图</a:t>
            </a:r>
            <a:r>
              <a:rPr lang="en-US" altLang="zh-CN" sz="1400" dirty="0"/>
              <a:t>8-44</a:t>
            </a:r>
            <a:r>
              <a:rPr lang="zh-CN" altLang="zh-CN" sz="1400" dirty="0"/>
              <a:t>所示（个别形状会出现红色轮廓沟槽，通过轮廓沟槽可以修改形状）绘制的形状如图</a:t>
            </a:r>
            <a:r>
              <a:rPr lang="en-US" altLang="zh-CN" sz="1400" dirty="0"/>
              <a:t>8-45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pPr>
              <a:lnSpc>
                <a:spcPts val="1700"/>
              </a:lnSpc>
            </a:pPr>
            <a:endParaRPr lang="zh-CN" altLang="zh-CN" sz="1400" dirty="0"/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C00000"/>
                </a:solidFill>
              </a:rPr>
              <a:t>标题</a:t>
            </a:r>
            <a:r>
              <a:rPr lang="zh-CN" altLang="zh-CN" sz="1400" b="1" dirty="0" smtClean="0">
                <a:solidFill>
                  <a:srgbClr val="C00000"/>
                </a:solidFill>
              </a:rPr>
              <a:t>形状</a:t>
            </a:r>
            <a:r>
              <a:rPr lang="zh-CN" altLang="zh-CN" sz="1400" dirty="0" smtClean="0"/>
              <a:t>“标题形状” </a:t>
            </a:r>
            <a:r>
              <a:rPr lang="zh-CN" altLang="zh-CN" sz="1400" dirty="0"/>
              <a:t>可以快速绘制标题栏、旗帜标语、爆炸效果等，如图</a:t>
            </a:r>
            <a:r>
              <a:rPr lang="en-US" altLang="zh-CN" sz="1400" dirty="0"/>
              <a:t>8-46</a:t>
            </a:r>
            <a:r>
              <a:rPr lang="zh-CN" altLang="zh-CN" sz="1400" dirty="0"/>
              <a:t>所示（个别形状会出现红色轮廓沟槽，通过轮廓沟槽可以修改形状）绘制的形状如图</a:t>
            </a:r>
            <a:r>
              <a:rPr lang="en-US" altLang="zh-CN" sz="1400" dirty="0"/>
              <a:t>8-47</a:t>
            </a:r>
            <a:r>
              <a:rPr lang="zh-CN" altLang="zh-CN" sz="1400" dirty="0"/>
              <a:t>所示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pPr>
              <a:lnSpc>
                <a:spcPts val="1700"/>
              </a:lnSpc>
            </a:pPr>
            <a:endParaRPr lang="zh-CN" altLang="zh-CN" sz="1400" dirty="0"/>
          </a:p>
          <a:p>
            <a:pPr>
              <a:lnSpc>
                <a:spcPts val="1700"/>
              </a:lnSpc>
            </a:pPr>
            <a:r>
              <a:rPr lang="zh-CN" altLang="zh-CN" sz="1400" b="1" dirty="0">
                <a:solidFill>
                  <a:srgbClr val="C00000"/>
                </a:solidFill>
              </a:rPr>
              <a:t>标注</a:t>
            </a:r>
            <a:r>
              <a:rPr lang="zh-CN" altLang="zh-CN" sz="1400" b="1" dirty="0" smtClean="0">
                <a:solidFill>
                  <a:srgbClr val="C00000"/>
                </a:solidFill>
              </a:rPr>
              <a:t>形状</a:t>
            </a:r>
            <a:r>
              <a:rPr lang="zh-CN" altLang="zh-CN" sz="1400" dirty="0" smtClean="0"/>
              <a:t>“标注形状” </a:t>
            </a:r>
            <a:r>
              <a:rPr lang="zh-CN" altLang="zh-CN" sz="1400" dirty="0"/>
              <a:t>可以快速绘制补充说明和对话框等，如图</a:t>
            </a:r>
            <a:r>
              <a:rPr lang="en-US" altLang="zh-CN" sz="1400" dirty="0"/>
              <a:t>4-48</a:t>
            </a:r>
            <a:r>
              <a:rPr lang="zh-CN" altLang="zh-CN" sz="1400" dirty="0"/>
              <a:t>所示（个别形状会出现红色轮廓沟槽，通过轮廓沟槽可以修改形状）绘制的形状如图</a:t>
            </a:r>
            <a:r>
              <a:rPr lang="en-US" altLang="zh-CN" sz="1400" dirty="0"/>
              <a:t>4-49</a:t>
            </a:r>
            <a:r>
              <a:rPr lang="zh-CN" altLang="zh-CN" sz="1400" dirty="0"/>
              <a:t>所示。</a:t>
            </a:r>
          </a:p>
          <a:p>
            <a:endParaRPr lang="en-US" altLang="zh-CN" sz="1400" dirty="0" smtClean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" name="Rectangle 5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" name="Rectangle 7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4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6" name="Rectangle 1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1" name="Rectangle 2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6" name="Rectangle 2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1" name="Rectangle 3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6" name="Rectangle 3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0" name="Rectangle 4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85" name="Rectangle 5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0" name="Rectangle 5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95" name="Rectangle 6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7" name="Rectangle 23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" name="Rectangle 29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" name="Rectangle 3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8" name="Rectangle 4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" name="Rectangle 47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Rectangle 5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50" name="Group 1"/>
          <p:cNvGrpSpPr>
            <a:grpSpLocks noChangeAspect="1"/>
          </p:cNvGrpSpPr>
          <p:nvPr/>
        </p:nvGrpSpPr>
        <p:grpSpPr bwMode="auto">
          <a:xfrm>
            <a:off x="6609059" y="906424"/>
            <a:ext cx="1448930" cy="1313229"/>
            <a:chOff x="3049" y="7287"/>
            <a:chExt cx="2152" cy="1949"/>
          </a:xfrm>
        </p:grpSpPr>
        <p:sp>
          <p:nvSpPr>
            <p:cNvPr id="2053" name="AutoShape 4"/>
            <p:cNvSpPr>
              <a:spLocks noChangeAspect="1" noChangeArrowheads="1" noTextEdit="1"/>
            </p:cNvSpPr>
            <p:nvPr/>
          </p:nvSpPr>
          <p:spPr bwMode="auto">
            <a:xfrm>
              <a:off x="3049" y="7287"/>
              <a:ext cx="2152" cy="19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23" name="Picture 3" descr="8-3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3" y="7378"/>
              <a:ext cx="1774" cy="13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4" name="Text Box 2"/>
            <p:cNvSpPr txBox="1">
              <a:spLocks noChangeArrowheads="1"/>
            </p:cNvSpPr>
            <p:nvPr/>
          </p:nvSpPr>
          <p:spPr bwMode="auto">
            <a:xfrm>
              <a:off x="3715" y="8826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8-40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55" name="Rectangle 11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58" name="Group 7"/>
          <p:cNvGrpSpPr>
            <a:grpSpLocks noChangeAspect="1"/>
          </p:cNvGrpSpPr>
          <p:nvPr/>
        </p:nvGrpSpPr>
        <p:grpSpPr bwMode="auto">
          <a:xfrm>
            <a:off x="8333904" y="838597"/>
            <a:ext cx="2943225" cy="1438275"/>
            <a:chOff x="3049" y="9479"/>
            <a:chExt cx="4019" cy="1963"/>
          </a:xfrm>
        </p:grpSpPr>
        <p:sp>
          <p:nvSpPr>
            <p:cNvPr id="2059" name="AutoShape 10"/>
            <p:cNvSpPr>
              <a:spLocks noChangeAspect="1" noChangeArrowheads="1" noTextEdit="1"/>
            </p:cNvSpPr>
            <p:nvPr/>
          </p:nvSpPr>
          <p:spPr bwMode="auto">
            <a:xfrm>
              <a:off x="3049" y="9479"/>
              <a:ext cx="4019" cy="19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29" name="Picture 9" descr="8-4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8" y="9538"/>
              <a:ext cx="3482" cy="13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0" name="Text Box 8"/>
            <p:cNvSpPr txBox="1">
              <a:spLocks noChangeArrowheads="1"/>
            </p:cNvSpPr>
            <p:nvPr/>
          </p:nvSpPr>
          <p:spPr bwMode="auto">
            <a:xfrm>
              <a:off x="4518" y="10899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8-41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pic>
        <p:nvPicPr>
          <p:cNvPr id="5134" name="Picture 14" descr="8-4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676" y="2276872"/>
            <a:ext cx="1533525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2" name="Text Box 15"/>
          <p:cNvSpPr txBox="1">
            <a:spLocks noChangeArrowheads="1"/>
          </p:cNvSpPr>
          <p:nvPr/>
        </p:nvSpPr>
        <p:spPr bwMode="auto">
          <a:xfrm>
            <a:off x="7057473" y="3170635"/>
            <a:ext cx="639762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8-42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63" name="Rectangle 2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64" name="Group 16"/>
          <p:cNvGrpSpPr>
            <a:grpSpLocks noChangeAspect="1"/>
          </p:cNvGrpSpPr>
          <p:nvPr/>
        </p:nvGrpSpPr>
        <p:grpSpPr bwMode="auto">
          <a:xfrm>
            <a:off x="8522817" y="2245763"/>
            <a:ext cx="2565400" cy="942975"/>
            <a:chOff x="1800" y="1457"/>
            <a:chExt cx="4041" cy="1486"/>
          </a:xfrm>
        </p:grpSpPr>
        <p:sp>
          <p:nvSpPr>
            <p:cNvPr id="2065" name="AutoShape 19"/>
            <p:cNvSpPr>
              <a:spLocks noChangeAspect="1" noChangeArrowheads="1" noTextEdit="1"/>
            </p:cNvSpPr>
            <p:nvPr/>
          </p:nvSpPr>
          <p:spPr bwMode="auto">
            <a:xfrm>
              <a:off x="1800" y="1457"/>
              <a:ext cx="4041" cy="14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38" name="Picture 18" descr="8-4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1" y="1624"/>
              <a:ext cx="3800" cy="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7" name="Text Box 17"/>
            <p:cNvSpPr txBox="1">
              <a:spLocks noChangeArrowheads="1"/>
            </p:cNvSpPr>
            <p:nvPr/>
          </p:nvSpPr>
          <p:spPr bwMode="auto">
            <a:xfrm>
              <a:off x="3317" y="2435"/>
              <a:ext cx="100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8-43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68" name="Rectangle 2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69" name="Group 22"/>
          <p:cNvGrpSpPr>
            <a:grpSpLocks noChangeAspect="1"/>
          </p:cNvGrpSpPr>
          <p:nvPr/>
        </p:nvGrpSpPr>
        <p:grpSpPr bwMode="auto">
          <a:xfrm>
            <a:off x="6663647" y="3470673"/>
            <a:ext cx="1394341" cy="1060969"/>
            <a:chOff x="1800" y="2687"/>
            <a:chExt cx="2434" cy="2219"/>
          </a:xfrm>
        </p:grpSpPr>
        <p:sp>
          <p:nvSpPr>
            <p:cNvPr id="2070" name="AutoShape 25"/>
            <p:cNvSpPr>
              <a:spLocks noChangeAspect="1" noChangeArrowheads="1" noTextEdit="1"/>
            </p:cNvSpPr>
            <p:nvPr/>
          </p:nvSpPr>
          <p:spPr bwMode="auto">
            <a:xfrm>
              <a:off x="1800" y="2687"/>
              <a:ext cx="2434" cy="22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44" name="Picture 24" descr="8-4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0" y="2754"/>
              <a:ext cx="2042" cy="16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2" name="Text Box 23"/>
            <p:cNvSpPr txBox="1">
              <a:spLocks noChangeArrowheads="1"/>
            </p:cNvSpPr>
            <p:nvPr/>
          </p:nvSpPr>
          <p:spPr bwMode="auto">
            <a:xfrm>
              <a:off x="2443" y="4381"/>
              <a:ext cx="1007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8-44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73" name="Rectangle 3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74" name="Group 28"/>
          <p:cNvGrpSpPr>
            <a:grpSpLocks noChangeAspect="1"/>
          </p:cNvGrpSpPr>
          <p:nvPr/>
        </p:nvGrpSpPr>
        <p:grpSpPr bwMode="auto">
          <a:xfrm>
            <a:off x="8349779" y="3386993"/>
            <a:ext cx="2927350" cy="977900"/>
            <a:chOff x="3049" y="1753"/>
            <a:chExt cx="3997" cy="1336"/>
          </a:xfrm>
        </p:grpSpPr>
        <p:sp>
          <p:nvSpPr>
            <p:cNvPr id="2075" name="AutoShape 31"/>
            <p:cNvSpPr>
              <a:spLocks noChangeAspect="1" noChangeArrowheads="1" noTextEdit="1"/>
            </p:cNvSpPr>
            <p:nvPr/>
          </p:nvSpPr>
          <p:spPr bwMode="auto">
            <a:xfrm>
              <a:off x="3049" y="1753"/>
              <a:ext cx="3997" cy="1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50" name="Picture 30" descr="8-4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2" y="1829"/>
              <a:ext cx="3637" cy="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7" name="Text Box 29"/>
            <p:cNvSpPr txBox="1">
              <a:spLocks noChangeArrowheads="1"/>
            </p:cNvSpPr>
            <p:nvPr/>
          </p:nvSpPr>
          <p:spPr bwMode="auto">
            <a:xfrm>
              <a:off x="4618" y="2679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8-45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pic>
        <p:nvPicPr>
          <p:cNvPr id="5154" name="Picture 34" descr="8-4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804" y="4531642"/>
            <a:ext cx="1470025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8" name="Text Box 35"/>
          <p:cNvSpPr txBox="1">
            <a:spLocks noChangeArrowheads="1"/>
          </p:cNvSpPr>
          <p:nvPr/>
        </p:nvSpPr>
        <p:spPr bwMode="auto">
          <a:xfrm>
            <a:off x="7077600" y="5202482"/>
            <a:ext cx="639762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8-46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79" name="Rectangle 40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2" name="Group 36"/>
          <p:cNvGrpSpPr>
            <a:grpSpLocks noChangeAspect="1"/>
          </p:cNvGrpSpPr>
          <p:nvPr/>
        </p:nvGrpSpPr>
        <p:grpSpPr bwMode="auto">
          <a:xfrm>
            <a:off x="8135466" y="4460040"/>
            <a:ext cx="3355975" cy="1066800"/>
            <a:chOff x="1800" y="8128"/>
            <a:chExt cx="5284" cy="1680"/>
          </a:xfrm>
        </p:grpSpPr>
        <p:sp>
          <p:nvSpPr>
            <p:cNvPr id="5153" name="AutoShape 39"/>
            <p:cNvSpPr>
              <a:spLocks noChangeAspect="1" noChangeArrowheads="1" noTextEdit="1"/>
            </p:cNvSpPr>
            <p:nvPr/>
          </p:nvSpPr>
          <p:spPr bwMode="auto">
            <a:xfrm>
              <a:off x="1800" y="8128"/>
              <a:ext cx="5284" cy="1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58" name="Picture 38" descr="8-4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2" y="8242"/>
              <a:ext cx="4859" cy="1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55" name="Text Box 37"/>
            <p:cNvSpPr txBox="1">
              <a:spLocks noChangeArrowheads="1"/>
            </p:cNvSpPr>
            <p:nvPr/>
          </p:nvSpPr>
          <p:spPr bwMode="auto">
            <a:xfrm>
              <a:off x="4023" y="9283"/>
              <a:ext cx="1009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8-47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56" name="Rectangle 46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57" name="Group 42"/>
          <p:cNvGrpSpPr>
            <a:grpSpLocks noChangeAspect="1"/>
          </p:cNvGrpSpPr>
          <p:nvPr/>
        </p:nvGrpSpPr>
        <p:grpSpPr bwMode="auto">
          <a:xfrm>
            <a:off x="6676472" y="5526840"/>
            <a:ext cx="1401763" cy="1290638"/>
            <a:chOff x="3049" y="6937"/>
            <a:chExt cx="1913" cy="1761"/>
          </a:xfrm>
        </p:grpSpPr>
        <p:sp>
          <p:nvSpPr>
            <p:cNvPr id="5159" name="AutoShape 45"/>
            <p:cNvSpPr>
              <a:spLocks noChangeAspect="1" noChangeArrowheads="1" noTextEdit="1"/>
            </p:cNvSpPr>
            <p:nvPr/>
          </p:nvSpPr>
          <p:spPr bwMode="auto">
            <a:xfrm>
              <a:off x="3049" y="6937"/>
              <a:ext cx="1913" cy="1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64" name="Picture 44" descr="8-47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7" y="7010"/>
              <a:ext cx="1272" cy="1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60" name="Text Box 43"/>
            <p:cNvSpPr txBox="1">
              <a:spLocks noChangeArrowheads="1"/>
            </p:cNvSpPr>
            <p:nvPr/>
          </p:nvSpPr>
          <p:spPr bwMode="auto">
            <a:xfrm>
              <a:off x="3485" y="8288"/>
              <a:ext cx="87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8-48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5161" name="Rectangle 52"/>
          <p:cNvSpPr>
            <a:spLocks noChangeArrowheads="1"/>
          </p:cNvSpPr>
          <p:nvPr/>
        </p:nvSpPr>
        <p:spPr bwMode="auto">
          <a:xfrm>
            <a:off x="152400" y="152400"/>
            <a:ext cx="121983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162" name="Group 48"/>
          <p:cNvGrpSpPr>
            <a:grpSpLocks noChangeAspect="1"/>
          </p:cNvGrpSpPr>
          <p:nvPr/>
        </p:nvGrpSpPr>
        <p:grpSpPr bwMode="auto">
          <a:xfrm>
            <a:off x="8209872" y="5466785"/>
            <a:ext cx="3429000" cy="1223963"/>
            <a:chOff x="1800" y="11459"/>
            <a:chExt cx="5400" cy="1928"/>
          </a:xfrm>
        </p:grpSpPr>
        <p:sp>
          <p:nvSpPr>
            <p:cNvPr id="5163" name="AutoShape 51"/>
            <p:cNvSpPr>
              <a:spLocks noChangeAspect="1" noChangeArrowheads="1" noTextEdit="1"/>
            </p:cNvSpPr>
            <p:nvPr/>
          </p:nvSpPr>
          <p:spPr bwMode="auto">
            <a:xfrm>
              <a:off x="1800" y="11459"/>
              <a:ext cx="5400" cy="1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70" name="Picture 50" descr="8-48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4" y="11561"/>
              <a:ext cx="5013" cy="1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65" name="Text Box 49"/>
            <p:cNvSpPr txBox="1">
              <a:spLocks noChangeArrowheads="1"/>
            </p:cNvSpPr>
            <p:nvPr/>
          </p:nvSpPr>
          <p:spPr bwMode="auto">
            <a:xfrm>
              <a:off x="4069" y="12862"/>
              <a:ext cx="1008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Times New Roman" pitchFamily="18" charset="0"/>
                </a:rPr>
                <a:t>8-49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2885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noFill/>
        <a:ln w="57150">
          <a:solidFill>
            <a:srgbClr val="FF9300"/>
          </a:solidFill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3968</TotalTime>
  <Words>6521</Words>
  <Application>Microsoft Office PowerPoint</Application>
  <PresentationFormat>自定义</PresentationFormat>
  <Paragraphs>560</Paragraphs>
  <Slides>28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Windows 用户</cp:lastModifiedBy>
  <cp:revision>798</cp:revision>
  <dcterms:modified xsi:type="dcterms:W3CDTF">2018-05-24T14:05:30Z</dcterms:modified>
</cp:coreProperties>
</file>